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9" r:id="rId2"/>
    <p:sldId id="445" r:id="rId3"/>
    <p:sldId id="444" r:id="rId4"/>
    <p:sldId id="439" r:id="rId5"/>
    <p:sldId id="440" r:id="rId6"/>
    <p:sldId id="438" r:id="rId7"/>
    <p:sldId id="469" r:id="rId8"/>
    <p:sldId id="441" r:id="rId9"/>
    <p:sldId id="442" r:id="rId10"/>
    <p:sldId id="443" r:id="rId11"/>
    <p:sldId id="446" r:id="rId12"/>
    <p:sldId id="447" r:id="rId13"/>
    <p:sldId id="448" r:id="rId14"/>
    <p:sldId id="449" r:id="rId15"/>
    <p:sldId id="450" r:id="rId16"/>
    <p:sldId id="463" r:id="rId17"/>
    <p:sldId id="467" r:id="rId18"/>
    <p:sldId id="464" r:id="rId19"/>
    <p:sldId id="466" r:id="rId20"/>
    <p:sldId id="465" r:id="rId21"/>
    <p:sldId id="461" r:id="rId22"/>
    <p:sldId id="457" r:id="rId23"/>
    <p:sldId id="453" r:id="rId24"/>
    <p:sldId id="451" r:id="rId25"/>
    <p:sldId id="454" r:id="rId26"/>
    <p:sldId id="455" r:id="rId27"/>
    <p:sldId id="452" r:id="rId28"/>
    <p:sldId id="460" r:id="rId29"/>
    <p:sldId id="433" r:id="rId30"/>
    <p:sldId id="430" r:id="rId31"/>
    <p:sldId id="431" r:id="rId32"/>
    <p:sldId id="432" r:id="rId33"/>
    <p:sldId id="434" r:id="rId34"/>
    <p:sldId id="435" r:id="rId35"/>
    <p:sldId id="437" r:id="rId36"/>
    <p:sldId id="436" r:id="rId37"/>
    <p:sldId id="371" r:id="rId38"/>
    <p:sldId id="375" r:id="rId39"/>
    <p:sldId id="366" r:id="rId40"/>
    <p:sldId id="377" r:id="rId41"/>
    <p:sldId id="380" r:id="rId42"/>
    <p:sldId id="397" r:id="rId43"/>
    <p:sldId id="381" r:id="rId44"/>
    <p:sldId id="388" r:id="rId45"/>
    <p:sldId id="389" r:id="rId46"/>
    <p:sldId id="367" r:id="rId47"/>
    <p:sldId id="382" r:id="rId48"/>
    <p:sldId id="383" r:id="rId49"/>
    <p:sldId id="390" r:id="rId50"/>
    <p:sldId id="391" r:id="rId51"/>
    <p:sldId id="392" r:id="rId52"/>
    <p:sldId id="393" r:id="rId53"/>
    <p:sldId id="394" r:id="rId54"/>
    <p:sldId id="409" r:id="rId55"/>
    <p:sldId id="410" r:id="rId56"/>
    <p:sldId id="416" r:id="rId57"/>
    <p:sldId id="411" r:id="rId58"/>
    <p:sldId id="412" r:id="rId59"/>
    <p:sldId id="414" r:id="rId60"/>
    <p:sldId id="413" r:id="rId61"/>
    <p:sldId id="468" r:id="rId62"/>
    <p:sldId id="423" r:id="rId63"/>
    <p:sldId id="424" r:id="rId64"/>
    <p:sldId id="426" r:id="rId65"/>
    <p:sldId id="427" r:id="rId66"/>
    <p:sldId id="425" r:id="rId67"/>
    <p:sldId id="428" r:id="rId68"/>
    <p:sldId id="456" r:id="rId69"/>
    <p:sldId id="398" r:id="rId70"/>
    <p:sldId id="399" r:id="rId71"/>
    <p:sldId id="400" r:id="rId72"/>
    <p:sldId id="401" r:id="rId73"/>
    <p:sldId id="402" r:id="rId74"/>
    <p:sldId id="419" r:id="rId75"/>
    <p:sldId id="420" r:id="rId76"/>
    <p:sldId id="459" r:id="rId77"/>
    <p:sldId id="403" r:id="rId78"/>
    <p:sldId id="417" r:id="rId79"/>
    <p:sldId id="422" r:id="rId80"/>
    <p:sldId id="421" r:id="rId81"/>
    <p:sldId id="404" r:id="rId82"/>
    <p:sldId id="408" r:id="rId83"/>
    <p:sldId id="395" r:id="rId8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96" d="100"/>
          <a:sy n="96" d="100"/>
        </p:scale>
        <p:origin x="2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9CD8D-C2C3-4269-9F4C-AD8B518A9C99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C585F-EE91-41EF-9648-472122A7F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146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9CD8D-C2C3-4269-9F4C-AD8B518A9C99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C585F-EE91-41EF-9648-472122A7F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813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9CD8D-C2C3-4269-9F4C-AD8B518A9C99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C585F-EE91-41EF-9648-472122A7F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880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9CD8D-C2C3-4269-9F4C-AD8B518A9C99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C585F-EE91-41EF-9648-472122A7F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595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9CD8D-C2C3-4269-9F4C-AD8B518A9C99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C585F-EE91-41EF-9648-472122A7F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612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9CD8D-C2C3-4269-9F4C-AD8B518A9C99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C585F-EE91-41EF-9648-472122A7F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257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9CD8D-C2C3-4269-9F4C-AD8B518A9C99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C585F-EE91-41EF-9648-472122A7F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565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9CD8D-C2C3-4269-9F4C-AD8B518A9C99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C585F-EE91-41EF-9648-472122A7F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7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9CD8D-C2C3-4269-9F4C-AD8B518A9C99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C585F-EE91-41EF-9648-472122A7F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92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9CD8D-C2C3-4269-9F4C-AD8B518A9C99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C585F-EE91-41EF-9648-472122A7F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29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9CD8D-C2C3-4269-9F4C-AD8B518A9C99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C585F-EE91-41EF-9648-472122A7F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917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9CD8D-C2C3-4269-9F4C-AD8B518A9C99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C585F-EE91-41EF-9648-472122A7F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33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007/s42979-021-00592-x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link.springer.com/article/10.1007/s42979-021-00592-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link.springer.com/article/10.1007/s42979-021-00592-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link.springer.com/article/10.1007/s42979-021-00592-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link.springer.com/article/10.1007/s42979-021-00592-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link.springer.com/article/10.1007/s42979-021-00592-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link.springer.com/article/10.1007/s42979-021-00592-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link.springer.com/article/10.1007/s42979-021-00592-x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link.springer.com/article/10.1007/s42979-021-00592-x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link.springer.com/article/10.1007/s42979-021-00592-x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ink.springer.com/article/10.1007/s42979-021-00592-x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ink.springer.com/article/10.1007/s42979-021-00592-x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link.springer.com/article/10.1007/s42979-021-00592-x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link.springer.com/article/10.1007/s42979-021-00592-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link.springer.com/article/10.1007/s42979-021-00592-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机器学习综述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4486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hlinkClick r:id="rId2"/>
              </a:rPr>
              <a:t>https://link.springer.com/article/10.1007/s42979-021-00592-x</a:t>
            </a:r>
            <a:br>
              <a:rPr lang="en-US" altLang="zh-CN" sz="2000" dirty="0"/>
            </a:br>
            <a:r>
              <a:rPr lang="en-US" altLang="zh-CN" sz="2000" dirty="0" err="1"/>
              <a:t>Sarker</a:t>
            </a:r>
            <a:r>
              <a:rPr lang="en-US" altLang="zh-CN" sz="2000" dirty="0"/>
              <a:t>, I.H. Machine Learning: Algorithms, Real-World Applications and Research Directions. SN COMPUT. SCI. 2, 160 (2021). https://doi.org/10.1007/s42979-021-00592-x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58581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4486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hlinkClick r:id="rId2"/>
              </a:rPr>
              <a:t>https://link.springer.com/article/10.1007/s42979-021-00592-x</a:t>
            </a:r>
            <a:br>
              <a:rPr lang="en-US" altLang="zh-CN" sz="2000" dirty="0"/>
            </a:br>
            <a:r>
              <a:rPr lang="en-US" altLang="zh-CN" sz="2000" dirty="0" err="1"/>
              <a:t>Sarker</a:t>
            </a:r>
            <a:r>
              <a:rPr lang="en-US" altLang="zh-CN" sz="2000" dirty="0"/>
              <a:t>, I.H. Machine Learning: Algorithms, Real-World Applications and Research Directions. SN COMPUT. SCI. 2, 160 (2021). https://doi.org/10.1007/s42979-021-00592-x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CBE02C-015E-A372-C0D8-6607C0784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866"/>
            <a:ext cx="6093034" cy="18304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D20BD7-D48F-AFEB-1625-7C33A82D3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49" y="2987662"/>
            <a:ext cx="4751103" cy="38330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09C8D3-1CE4-B8BB-8F3A-8B24928FA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98174"/>
            <a:ext cx="5149516" cy="612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5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4486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hlinkClick r:id="rId2"/>
              </a:rPr>
              <a:t>https://link.springer.com/article/10.1007/s42979-021-00592-x</a:t>
            </a:r>
            <a:br>
              <a:rPr lang="en-US" altLang="zh-CN" sz="2000" dirty="0"/>
            </a:br>
            <a:r>
              <a:rPr lang="en-US" altLang="zh-CN" sz="2000" dirty="0" err="1"/>
              <a:t>Sarker</a:t>
            </a:r>
            <a:r>
              <a:rPr lang="en-US" altLang="zh-CN" sz="2000" dirty="0"/>
              <a:t>, I.H. Machine Learning: Algorithms, Real-World Applications and Research Directions. SN COMPUT. SCI. 2, 160 (2021). https://doi.org/10.1007/s42979-021-00592-x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B47CD6-298A-B59B-FA18-78DD24222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866"/>
            <a:ext cx="5906940" cy="17662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0D5C6B4-4CBC-20F2-10E6-62C373E85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013" y="1321887"/>
            <a:ext cx="6283987" cy="48944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3522373-EBDA-9774-1207-ED320EE12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" y="3088137"/>
            <a:ext cx="5856621" cy="321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80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4486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hlinkClick r:id="rId2"/>
              </a:rPr>
              <a:t>https://link.springer.com/article/10.1007/s42979-021-00592-x</a:t>
            </a:r>
            <a:br>
              <a:rPr lang="en-US" altLang="zh-CN" sz="2000" dirty="0"/>
            </a:br>
            <a:r>
              <a:rPr lang="en-US" altLang="zh-CN" sz="2000" dirty="0" err="1"/>
              <a:t>Sarker</a:t>
            </a:r>
            <a:r>
              <a:rPr lang="en-US" altLang="zh-CN" sz="2000" dirty="0"/>
              <a:t>, I.H. Machine Learning: Algorithms, Real-World Applications and Research Directions. SN COMPUT. SCI. 2, 160 (2021). https://doi.org/10.1007/s42979-021-00592-x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2C4642-F8C9-0439-C975-B8400B38A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865"/>
            <a:ext cx="5524634" cy="14534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ADF861-549E-1FCB-1063-40666E26D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085" y="826168"/>
            <a:ext cx="6566915" cy="60318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ADEA4E-71F9-0457-FE12-0F220D762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3139"/>
            <a:ext cx="5630808" cy="370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94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4486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hlinkClick r:id="rId2"/>
              </a:rPr>
              <a:t>https://link.springer.com/article/10.1007/s42979-021-00592-x</a:t>
            </a:r>
            <a:br>
              <a:rPr lang="en-US" altLang="zh-CN" sz="2000" dirty="0"/>
            </a:br>
            <a:r>
              <a:rPr lang="en-US" altLang="zh-CN" sz="2000" dirty="0" err="1"/>
              <a:t>Sarker</a:t>
            </a:r>
            <a:r>
              <a:rPr lang="en-US" altLang="zh-CN" sz="2000" dirty="0"/>
              <a:t>, I.H. Machine Learning: Algorithms, Real-World Applications and Research Directions. SN COMPUT. SCI. 2, 160 (2021). https://doi.org/10.1007/s42979-021-00592-x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9C1D28-D941-D77B-6CC1-FCB7E86BE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866"/>
            <a:ext cx="5706597" cy="18304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80E807-DD3F-1549-95C5-93CD0A742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962" y="1419726"/>
            <a:ext cx="6377258" cy="41365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FEFA1D-28D9-A257-F106-4F41573D6C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1" y="3028422"/>
            <a:ext cx="5646891" cy="322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65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4486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hlinkClick r:id="rId2"/>
              </a:rPr>
              <a:t>https://link.springer.com/article/10.1007/s42979-021-00592-x</a:t>
            </a:r>
            <a:br>
              <a:rPr lang="en-US" altLang="zh-CN" sz="2000" dirty="0"/>
            </a:br>
            <a:r>
              <a:rPr lang="en-US" altLang="zh-CN" sz="2000" dirty="0" err="1"/>
              <a:t>Sarker</a:t>
            </a:r>
            <a:r>
              <a:rPr lang="en-US" altLang="zh-CN" sz="2000" dirty="0"/>
              <a:t>, I.H. Machine Learning: Algorithms, Real-World Applications and Research Directions. SN COMPUT. SCI. 2, 160 (2021). https://doi.org/10.1007/s42979-021-00592-x</a:t>
            </a:r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0BC71C3-77BC-67F6-33BD-A1ACBAA2F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18" y="1973179"/>
            <a:ext cx="6337782" cy="40265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E78B8A-6766-1C0C-01EA-7D3B4FE4D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119"/>
            <a:ext cx="6191643" cy="342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5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4486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hlinkClick r:id="rId2"/>
              </a:rPr>
              <a:t>https://link.springer.com/article/10.1007/s42979-021-00592-x</a:t>
            </a:r>
            <a:br>
              <a:rPr lang="en-US" altLang="zh-CN" sz="2000" dirty="0"/>
            </a:br>
            <a:r>
              <a:rPr lang="en-US" altLang="zh-CN" sz="2000" dirty="0" err="1"/>
              <a:t>Sarker</a:t>
            </a:r>
            <a:r>
              <a:rPr lang="en-US" altLang="zh-CN" sz="2000" dirty="0"/>
              <a:t>, I.H. Machine Learning: Algorithms, Real-World Applications and Research Directions. SN COMPUT. SCI. 2, 160 (2021). https://doi.org/10.1007/s42979-021-00592-x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9F6B14-F6C8-CC90-8E8E-8AC175083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865"/>
            <a:ext cx="6030584" cy="16058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078C75-D4F6-8D44-C87A-DCD20F2A3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585" y="1532021"/>
            <a:ext cx="6092415" cy="47029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E21CD6F-853F-6321-1FBA-CA610AB5A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4779"/>
            <a:ext cx="6104127" cy="256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11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296778"/>
            <a:ext cx="6601326" cy="697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Linux Libertine"/>
              </a:rPr>
              <a:t>神经网络</a:t>
            </a:r>
          </a:p>
        </p:txBody>
      </p:sp>
      <p:pic>
        <p:nvPicPr>
          <p:cNvPr id="1026" name="Picture 2" descr="什么是神经网络？ - 中国| IBM">
            <a:extLst>
              <a:ext uri="{FF2B5EF4-FFF2-40B4-BE49-F238E27FC236}">
                <a16:creationId xmlns:a16="http://schemas.microsoft.com/office/drawing/2014/main" id="{72103610-8DB8-DB4E-C637-93D0F68F1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795" y="0"/>
            <a:ext cx="7192205" cy="510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1B7C8D23-A91D-A33C-DE08-3ADB23F9E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2511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https://www.ibm.com/cn-zh/cloud/learn/neural-networks</a:t>
            </a:r>
            <a:endParaRPr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C6F7B5-FFED-F0DF-9BCD-156CA942BF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12"/>
          <a:stretch/>
        </p:blipFill>
        <p:spPr>
          <a:xfrm>
            <a:off x="415590" y="5229727"/>
            <a:ext cx="6965284" cy="6978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F2CD8B-23AF-73D9-B9BF-4F56E1E96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797"/>
            <a:ext cx="5306545" cy="279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9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296778"/>
            <a:ext cx="6601326" cy="697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Linux Libertine"/>
              </a:rPr>
              <a:t>遗传算法（</a:t>
            </a:r>
            <a:r>
              <a:rPr lang="en-US" altLang="zh-CN" dirty="0">
                <a:solidFill>
                  <a:srgbClr val="000000"/>
                </a:solidFill>
                <a:latin typeface="Linux Libertine"/>
              </a:rPr>
              <a:t>GA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Linux Libertine"/>
              </a:rPr>
              <a:t>）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B7C8D23-A91D-A33C-DE08-3ADB23F9E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2511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https://zh.m.wikipedia.org/zh/%E9%81%97%E4%BC%A0%E7%AE%97%E6%B3%95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3991A6-94DA-95B2-DA8F-797F34540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6" y="3207898"/>
            <a:ext cx="12192000" cy="354321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646B61F-F2CA-E3BA-8E3D-22137F9AAF6F}"/>
              </a:ext>
            </a:extLst>
          </p:cNvPr>
          <p:cNvSpPr txBox="1">
            <a:spLocks/>
          </p:cNvSpPr>
          <p:nvPr/>
        </p:nvSpPr>
        <p:spPr>
          <a:xfrm>
            <a:off x="4959538" y="425116"/>
            <a:ext cx="6498291" cy="413098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/>
              <a:t>数据集：</a:t>
            </a:r>
            <a:r>
              <a:rPr lang="en-US" altLang="zh-CN" sz="2800" dirty="0"/>
              <a:t>[(x, y): (1, 2)]</a:t>
            </a:r>
          </a:p>
          <a:p>
            <a:r>
              <a:rPr lang="zh-CN" altLang="en-US" sz="2800" dirty="0"/>
              <a:t>模型：</a:t>
            </a:r>
            <a:r>
              <a:rPr lang="en-US" altLang="zh-CN" sz="2800" dirty="0"/>
              <a:t>y = x * k</a:t>
            </a:r>
          </a:p>
          <a:p>
            <a:r>
              <a:rPr lang="zh-CN" altLang="en-US" sz="2800" dirty="0"/>
              <a:t>训练：求</a:t>
            </a:r>
            <a:r>
              <a:rPr lang="en-US" altLang="zh-CN" sz="2800" dirty="0"/>
              <a:t>k</a:t>
            </a:r>
            <a:r>
              <a:rPr lang="zh-CN" altLang="en-US" sz="2800" dirty="0"/>
              <a:t>（我们知道</a:t>
            </a:r>
            <a:r>
              <a:rPr lang="en-US" altLang="zh-CN" sz="2800" dirty="0"/>
              <a:t>k = 2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遗传算法：</a:t>
            </a:r>
            <a:endParaRPr lang="en-US" altLang="zh-CN" sz="2800" dirty="0"/>
          </a:p>
          <a:p>
            <a:r>
              <a:rPr lang="en-US" altLang="zh-CN" sz="2800" dirty="0"/>
              <a:t>1. k = [0.7, -0.2, 1.8, 7.6]</a:t>
            </a:r>
          </a:p>
          <a:p>
            <a:r>
              <a:rPr lang="en-US" altLang="zh-CN" sz="2800" dirty="0"/>
              <a:t>2. k = </a:t>
            </a:r>
            <a:r>
              <a:rPr lang="zh-CN" altLang="en-US" sz="2800" dirty="0"/>
              <a:t>使</a:t>
            </a:r>
            <a:r>
              <a:rPr lang="en-US" altLang="zh-CN" sz="2800" dirty="0"/>
              <a:t>y_</a:t>
            </a:r>
            <a:r>
              <a:rPr lang="zh-CN" altLang="en-US" sz="2800" dirty="0"/>
              <a:t>与</a:t>
            </a:r>
            <a:r>
              <a:rPr lang="en-US" altLang="zh-CN" sz="2800" dirty="0"/>
              <a:t>y</a:t>
            </a:r>
            <a:r>
              <a:rPr lang="zh-CN" altLang="en-US" sz="2800" dirty="0"/>
              <a:t>最接近的</a:t>
            </a:r>
            <a:r>
              <a:rPr lang="en-US" altLang="zh-CN" sz="2800" dirty="0"/>
              <a:t>k = 1.8</a:t>
            </a:r>
          </a:p>
          <a:p>
            <a:r>
              <a:rPr lang="en-US" altLang="zh-CN" sz="2800" dirty="0"/>
              <a:t>3. k = [1.73, 1.86, 1.84, 1.74]</a:t>
            </a:r>
          </a:p>
          <a:p>
            <a:r>
              <a:rPr lang="en-US" altLang="zh-CN" sz="2800" dirty="0"/>
              <a:t>4. k = </a:t>
            </a:r>
            <a:r>
              <a:rPr lang="zh-CN" altLang="en-US" sz="2800" dirty="0"/>
              <a:t>使</a:t>
            </a:r>
            <a:r>
              <a:rPr lang="en-US" altLang="zh-CN" sz="2800" dirty="0"/>
              <a:t>y_</a:t>
            </a:r>
            <a:r>
              <a:rPr lang="zh-CN" altLang="en-US" sz="2800" dirty="0"/>
              <a:t>与</a:t>
            </a:r>
            <a:r>
              <a:rPr lang="en-US" altLang="zh-CN" sz="2800" dirty="0"/>
              <a:t>y</a:t>
            </a:r>
            <a:r>
              <a:rPr lang="zh-CN" altLang="en-US" sz="2800" dirty="0"/>
              <a:t>最接近的</a:t>
            </a:r>
            <a:r>
              <a:rPr lang="en-US" altLang="zh-CN" sz="2800" dirty="0"/>
              <a:t>k = 1.86 </a:t>
            </a:r>
          </a:p>
          <a:p>
            <a:r>
              <a:rPr lang="en-US" altLang="zh-CN" sz="2800" dirty="0"/>
              <a:t>…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6629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296778"/>
            <a:ext cx="6601326" cy="697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Linux Libertine"/>
              </a:rPr>
              <a:t>反向传播算法（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Linux Libertine"/>
              </a:rPr>
              <a:t>BP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Linux Libertine"/>
              </a:rPr>
              <a:t>）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B7C8D23-A91D-A33C-DE08-3ADB23F9E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2511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https://zh.m.wikipedia.org/zh-hans/%E5%8F%8D%E5%90%91%E4%BC%A0%E6%92%AD%E7%AE%97%E6%B3%95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05DDC1-7B90-9801-9A4B-A8BB6EFA4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524"/>
            <a:ext cx="11869222" cy="599347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844B76A-875C-D467-2DF9-2F463EEADBC9}"/>
              </a:ext>
            </a:extLst>
          </p:cNvPr>
          <p:cNvSpPr txBox="1">
            <a:spLocks/>
          </p:cNvSpPr>
          <p:nvPr/>
        </p:nvSpPr>
        <p:spPr>
          <a:xfrm>
            <a:off x="6019136" y="326910"/>
            <a:ext cx="5850085" cy="51674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/>
              <a:t>数据集：</a:t>
            </a:r>
            <a:r>
              <a:rPr lang="en-US" altLang="zh-CN" sz="2800" dirty="0"/>
              <a:t>[(x, y): (1, 2)]</a:t>
            </a:r>
          </a:p>
          <a:p>
            <a:r>
              <a:rPr lang="zh-CN" altLang="en-US" sz="2800" dirty="0"/>
              <a:t>模型：</a:t>
            </a:r>
            <a:r>
              <a:rPr lang="en-US" altLang="zh-CN" sz="2800" dirty="0"/>
              <a:t>y = x * k</a:t>
            </a:r>
          </a:p>
          <a:p>
            <a:r>
              <a:rPr lang="zh-CN" altLang="en-US" sz="2800" dirty="0"/>
              <a:t>训练：求</a:t>
            </a:r>
            <a:r>
              <a:rPr lang="en-US" altLang="zh-CN" sz="2800" dirty="0"/>
              <a:t>k</a:t>
            </a:r>
            <a:r>
              <a:rPr lang="zh-CN" altLang="en-US" sz="2800" dirty="0"/>
              <a:t>（我们知道</a:t>
            </a:r>
            <a:r>
              <a:rPr lang="en-US" altLang="zh-CN" sz="2800" dirty="0"/>
              <a:t>k = 2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反向传播算法：</a:t>
            </a:r>
            <a:endParaRPr lang="en-US" altLang="zh-CN" sz="2800" dirty="0"/>
          </a:p>
          <a:p>
            <a:r>
              <a:rPr lang="en-US" altLang="zh-CN" sz="2800" dirty="0"/>
              <a:t>1. k = 1.5</a:t>
            </a:r>
          </a:p>
          <a:p>
            <a:r>
              <a:rPr lang="en-US" altLang="zh-CN" sz="2800" dirty="0"/>
              <a:t>2. y_ = x * k = 1 * 1.5 = 1.5</a:t>
            </a:r>
          </a:p>
          <a:p>
            <a:r>
              <a:rPr lang="en-US" altLang="zh-CN" sz="2800" dirty="0"/>
              <a:t>3. loss = y – y_ = 2 – 1.5 = 0.5</a:t>
            </a:r>
          </a:p>
          <a:p>
            <a:r>
              <a:rPr lang="en-US" altLang="zh-CN" sz="2800" dirty="0"/>
              <a:t>4. k = k + speed * f`(x) * loss </a:t>
            </a:r>
          </a:p>
          <a:p>
            <a:r>
              <a:rPr lang="en-US" altLang="zh-CN" sz="2800" dirty="0"/>
              <a:t>     = k + 0.5 * 1 * 0.5 = k + 0.25</a:t>
            </a:r>
          </a:p>
          <a:p>
            <a:r>
              <a:rPr lang="en-US" altLang="zh-CN" sz="2800" dirty="0"/>
              <a:t>5. k = 1.75 </a:t>
            </a:r>
          </a:p>
          <a:p>
            <a:r>
              <a:rPr lang="en-US" altLang="zh-CN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50173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卷积层运算过程">
            <a:extLst>
              <a:ext uri="{FF2B5EF4-FFF2-40B4-BE49-F238E27FC236}">
                <a16:creationId xmlns:a16="http://schemas.microsoft.com/office/drawing/2014/main" id="{AC512745-6B49-4C1B-C8BB-9DFF50161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894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296778"/>
            <a:ext cx="6601326" cy="697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Linux Libertine"/>
              </a:rPr>
              <a:t>卷积神经网络（</a:t>
            </a:r>
            <a:r>
              <a:rPr lang="en-US" altLang="zh-CN" dirty="0">
                <a:solidFill>
                  <a:srgbClr val="000000"/>
                </a:solidFill>
                <a:latin typeface="Linux Libertine"/>
              </a:rPr>
              <a:t>CNN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Linux Libertine"/>
              </a:rPr>
              <a:t>）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2511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https://easyai.tech/ai-definition/cnn/</a:t>
            </a:r>
            <a:endParaRPr lang="zh-CN" altLang="en-US" sz="2000" dirty="0"/>
          </a:p>
        </p:txBody>
      </p:sp>
      <p:pic>
        <p:nvPicPr>
          <p:cNvPr id="2052" name="Picture 4" descr="池化层过程">
            <a:extLst>
              <a:ext uri="{FF2B5EF4-FFF2-40B4-BE49-F238E27FC236}">
                <a16:creationId xmlns:a16="http://schemas.microsoft.com/office/drawing/2014/main" id="{AF84F176-D998-CF22-6664-05D3493E4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9" y="183664"/>
            <a:ext cx="7445821" cy="429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eNet-5网络结构">
            <a:extLst>
              <a:ext uri="{FF2B5EF4-FFF2-40B4-BE49-F238E27FC236}">
                <a16:creationId xmlns:a16="http://schemas.microsoft.com/office/drawing/2014/main" id="{FABFA549-6083-3662-5B77-41E68BE7A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71" y="4476750"/>
            <a:ext cx="762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480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4486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hlinkClick r:id="rId2"/>
              </a:rPr>
              <a:t>https://link.springer.com/article/10.1007/s42979-021-00592-x</a:t>
            </a:r>
            <a:br>
              <a:rPr lang="en-US" altLang="zh-CN" sz="2000" dirty="0"/>
            </a:br>
            <a:r>
              <a:rPr lang="en-US" altLang="zh-CN" sz="2000" dirty="0" err="1"/>
              <a:t>Sarker</a:t>
            </a:r>
            <a:r>
              <a:rPr lang="en-US" altLang="zh-CN" sz="2000" dirty="0"/>
              <a:t>, I.H. Machine Learning: Algorithms, Real-World Applications and Research Directions. SN COMPUT. SCI. 2, 160 (2021). https://doi.org/10.1007/s42979-021-00592-x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D186D6-FE79-3522-8F07-77FC7C039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640" y="944866"/>
            <a:ext cx="5820720" cy="591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8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296778"/>
            <a:ext cx="6601326" cy="697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000000"/>
                </a:solidFill>
                <a:latin typeface="Linux Libertine"/>
              </a:rPr>
              <a:t>循环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Linux Libertine"/>
              </a:rPr>
              <a:t>神经网络（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Linux Libertine"/>
              </a:rPr>
              <a:t>RNN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Linux Libertine"/>
              </a:rPr>
              <a:t>）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2511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http://dprogrammer.org/rnn-lstm-gru</a:t>
            </a:r>
            <a:endParaRPr lang="zh-CN" altLang="en-US" sz="2000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039F572-2104-6C84-74FB-09D0C5A31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79" y="994611"/>
            <a:ext cx="114300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4D6F1A-3FEF-64BF-70E3-F98E03C3C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37" y="4571665"/>
            <a:ext cx="6965284" cy="17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21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2511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https://www.51cto.com/article/693829.html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7D42EE-2861-36EA-F203-DB05860FAD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2"/>
          <a:stretch/>
        </p:blipFill>
        <p:spPr>
          <a:xfrm>
            <a:off x="4977336" y="609600"/>
            <a:ext cx="7214664" cy="6248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FDBF76-85A8-5987-7677-7EFD8AD28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782"/>
            <a:ext cx="5253798" cy="4570693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296778"/>
            <a:ext cx="6601326" cy="697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000000"/>
                </a:solidFill>
                <a:latin typeface="Linux Libertine"/>
              </a:rPr>
              <a:t>生成对抗网络（</a:t>
            </a:r>
            <a:r>
              <a:rPr lang="en-US" altLang="zh-CN" dirty="0">
                <a:solidFill>
                  <a:srgbClr val="000000"/>
                </a:solidFill>
                <a:latin typeface="Linux Libertine"/>
              </a:rPr>
              <a:t>GAN</a:t>
            </a:r>
            <a:r>
              <a:rPr lang="zh-CN" altLang="en-US" dirty="0">
                <a:solidFill>
                  <a:srgbClr val="000000"/>
                </a:solidFill>
                <a:latin typeface="Linux Libertine"/>
              </a:rPr>
              <a:t>）</a:t>
            </a:r>
            <a:endParaRPr lang="zh-CN" altLang="en-US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1903899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826169"/>
          </a:xfrm>
        </p:spPr>
        <p:txBody>
          <a:bodyPr>
            <a:normAutofit fontScale="90000"/>
          </a:bodyPr>
          <a:lstStyle/>
          <a:p>
            <a:r>
              <a:rPr lang="en-US" altLang="zh-CN" sz="2000" dirty="0"/>
              <a:t>[1] </a:t>
            </a:r>
            <a:r>
              <a:rPr lang="en-US" altLang="zh-CN" sz="2000" dirty="0" err="1"/>
              <a:t>Nian</a:t>
            </a:r>
            <a:r>
              <a:rPr lang="en-US" altLang="zh-CN" sz="2000" dirty="0"/>
              <a:t>, R., Liu, J., &amp; Huang, B. (2020). A Review on Reinforcement Learning: Introduction and Applications in Industrial Process Control. Computers &amp; Chemical Engineering, 106886. doi:10.1016/j.compchemeng.2020.106886</a:t>
            </a:r>
            <a:br>
              <a:rPr lang="en-US" altLang="zh-CN" sz="2000" dirty="0"/>
            </a:br>
            <a:r>
              <a:rPr lang="en-US" altLang="zh-CN" sz="2000" dirty="0"/>
              <a:t>[2] https://zh.wikipedia.org/zh-cn/%E9%A6%AC%E5%8F%AF%E5%A4%AB%E6%B1%BA%E7%AD%96%E9%81%8E%E7%A8%8B 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357A028B-ED93-F56F-01A2-96D80EB1A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957574"/>
              </p:ext>
            </p:extLst>
          </p:nvPr>
        </p:nvGraphicFramePr>
        <p:xfrm>
          <a:off x="3553327" y="875003"/>
          <a:ext cx="7747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2" imgW="774000" imgH="439560" progId="Package">
                  <p:embed/>
                </p:oleObj>
              </mc:Choice>
              <mc:Fallback>
                <p:oleObj name="包装程序外壳对象" showAsIcon="1" r:id="rId2" imgW="7740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53327" y="875003"/>
                        <a:ext cx="774700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1">
            <a:extLst>
              <a:ext uri="{FF2B5EF4-FFF2-40B4-BE49-F238E27FC236}">
                <a16:creationId xmlns:a16="http://schemas.microsoft.com/office/drawing/2014/main" id="{D28CB3DA-C7EE-D7DB-8269-68046EB26A73}"/>
              </a:ext>
            </a:extLst>
          </p:cNvPr>
          <p:cNvSpPr txBox="1">
            <a:spLocks/>
          </p:cNvSpPr>
          <p:nvPr/>
        </p:nvSpPr>
        <p:spPr>
          <a:xfrm>
            <a:off x="-1" y="641682"/>
            <a:ext cx="11959389" cy="906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强化学习综述                       </a:t>
            </a:r>
            <a:r>
              <a:rPr lang="zh-CN" altLang="zh-CN" b="0" i="0" dirty="0">
                <a:solidFill>
                  <a:srgbClr val="000000"/>
                </a:solidFill>
                <a:effectLst/>
                <a:ea typeface="Linux Libertine"/>
              </a:rPr>
              <a:t>马尔可夫决策过程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127031-06FB-88DB-1E74-F582E9B5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614"/>
            <a:ext cx="12192000" cy="558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32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296778"/>
            <a:ext cx="6601326" cy="697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Linux Libertine"/>
              </a:rPr>
              <a:t>蒙特卡罗方法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2511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https://en.wikipedia.org/wiki/Monte_Carlo_method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B6A946-A255-A763-AC51-8CF4EA1DF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7122"/>
            <a:ext cx="12192000" cy="36808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5068EB-A40B-88BF-D0E3-E3B6544E0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021"/>
            <a:ext cx="12192000" cy="16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65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296778"/>
            <a:ext cx="6601326" cy="697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Q-learning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2511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https://en.wikipedia.org/wiki/Q-learning</a:t>
            </a:r>
            <a:endParaRPr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9A8BDA3-874C-3B19-ED6D-F85CF37FB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8612"/>
            <a:ext cx="12192000" cy="40426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F1DF2D-1111-37E0-C1B8-D8436E7C6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90" y="1413682"/>
            <a:ext cx="10851820" cy="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76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296778"/>
            <a:ext cx="6601326" cy="697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自组织映射（</a:t>
            </a:r>
            <a:r>
              <a:rPr lang="en-US" altLang="zh-CN" dirty="0"/>
              <a:t>SOM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2511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https://zh.m.wikipedia.org/zh-hans/%E8%87%AA%E7%BB%84%E7%BB%87%E6%98%A0%E5%B0%84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888A8E-0841-CB97-A76A-9C27AEB6B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243" y="657727"/>
            <a:ext cx="7303758" cy="61314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B4E1F6-2BCA-9EC7-2F9F-BD59B9AD0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5" y="2371924"/>
            <a:ext cx="4587638" cy="23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54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-1" y="296777"/>
            <a:ext cx="7732296" cy="906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自动编码器</a:t>
            </a:r>
            <a:r>
              <a:rPr lang="en-US" altLang="zh-CN" dirty="0"/>
              <a:t>(Auto-Encoders, AE)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2511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https://blog.csdn.net/weixin_44613063/article/details/106698456</a:t>
            </a:r>
            <a:endParaRPr lang="zh-CN" altLang="en-US" sz="20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E702A0E-7ADA-EE07-C1DE-E7BAF4F07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20" y="1008199"/>
            <a:ext cx="8161727" cy="570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8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2AD9F4-1F02-CB5B-1659-AE2ED403B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6" y="1604211"/>
            <a:ext cx="5500663" cy="525378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296778"/>
            <a:ext cx="6601326" cy="1668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受限玻尔兹曼机（</a:t>
            </a:r>
            <a:r>
              <a:rPr lang="en-US" altLang="zh-CN" dirty="0"/>
              <a:t>RBM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深度信念网络（</a:t>
            </a:r>
            <a:r>
              <a:rPr lang="en-US" altLang="zh-CN" dirty="0"/>
              <a:t>DBN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2511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https://www.jianshu.com/p/46efa0902e7a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5F77F3-1F8B-3663-D5A4-CCC5A5214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75" y="-1"/>
            <a:ext cx="568752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88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296778"/>
            <a:ext cx="6601326" cy="697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Linux Libertine"/>
              </a:rPr>
              <a:t>神经元细胞自动机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2511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https://cloud.tencent.com/developer/article/1817209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2FAACE-EDF8-8CD2-B569-DA5E2B0AE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611"/>
            <a:ext cx="11617861" cy="58633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495F5A-4F1A-1EA3-78C0-9EA546834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28" y="0"/>
            <a:ext cx="4216771" cy="4736567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582424D5-0F72-26B4-B468-10B0CF5DCC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29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360947"/>
          </a:xfrm>
        </p:spPr>
        <p:txBody>
          <a:bodyPr>
            <a:normAutofit fontScale="90000"/>
          </a:bodyPr>
          <a:lstStyle/>
          <a:p>
            <a:r>
              <a:rPr lang="en-US" altLang="zh-CN" sz="2000" dirty="0"/>
              <a:t>https://zh.m.wikipedia.org/zh-hans/%E8%84%91</a:t>
            </a:r>
            <a:endParaRPr lang="zh-CN" altLang="en-US" sz="20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F3486EA-8F35-9F9F-BE90-F0BB556D11E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脑（维基百科）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6264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4486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hlinkClick r:id="rId2"/>
              </a:rPr>
              <a:t>https://link.springer.com/article/10.1007/s42979-021-00592-x</a:t>
            </a:r>
            <a:br>
              <a:rPr lang="en-US" altLang="zh-CN" sz="2000" dirty="0"/>
            </a:br>
            <a:r>
              <a:rPr lang="en-US" altLang="zh-CN" sz="2000" dirty="0" err="1"/>
              <a:t>Sarker</a:t>
            </a:r>
            <a:r>
              <a:rPr lang="en-US" altLang="zh-CN" sz="2000" dirty="0"/>
              <a:t>, I.H. Machine Learning: Algorithms, Real-World Applications and Research Directions. SN COMPUT. SCI. 2, 160 (2021). https://doi.org/10.1007/s42979-021-00592-x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4C6964-B3BE-761D-DA51-AD6060A54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68" y="944866"/>
            <a:ext cx="5053264" cy="59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33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360947"/>
          </a:xfrm>
        </p:spPr>
        <p:txBody>
          <a:bodyPr>
            <a:normAutofit fontScale="90000"/>
          </a:bodyPr>
          <a:lstStyle/>
          <a:p>
            <a:r>
              <a:rPr lang="en-US" altLang="zh-CN" sz="2000" dirty="0"/>
              <a:t>https://zh.m.wikipedia.org/zh-hans/%E8%84%91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B8B0DE-7C66-7A6A-1B1A-BEDE73510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60947"/>
            <a:ext cx="9801726" cy="645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49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360947"/>
          </a:xfrm>
        </p:spPr>
        <p:txBody>
          <a:bodyPr>
            <a:normAutofit fontScale="90000"/>
          </a:bodyPr>
          <a:lstStyle/>
          <a:p>
            <a:r>
              <a:rPr lang="en-US" altLang="zh-CN" sz="2000" dirty="0"/>
              <a:t>https://zh.m.wikipedia.org/zh-hans/%E8%84%91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39FD43-3ECB-0037-CF35-7B1E5E0FC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10" y="290371"/>
            <a:ext cx="9361391" cy="654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85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360947"/>
          </a:xfrm>
        </p:spPr>
        <p:txBody>
          <a:bodyPr>
            <a:normAutofit fontScale="90000"/>
          </a:bodyPr>
          <a:lstStyle/>
          <a:p>
            <a:r>
              <a:rPr lang="en-US" altLang="zh-CN" sz="2000" dirty="0"/>
              <a:t>https://zh.m.wikipedia.org/zh-hans/%E8%84%91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72D997-90FC-08A8-36DB-A261BBBF2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21" y="281061"/>
            <a:ext cx="9464063" cy="652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58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360947"/>
          </a:xfrm>
        </p:spPr>
        <p:txBody>
          <a:bodyPr>
            <a:normAutofit fontScale="90000"/>
          </a:bodyPr>
          <a:lstStyle/>
          <a:p>
            <a:r>
              <a:rPr lang="en-US" altLang="zh-CN" sz="2000" dirty="0"/>
              <a:t>https://zh.m.wikipedia.org/zh-hans/%E8%84%91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11A3FB-66F4-1144-FB8F-0CA0F7232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42" y="350587"/>
            <a:ext cx="10130418" cy="650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28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360947"/>
          </a:xfrm>
        </p:spPr>
        <p:txBody>
          <a:bodyPr>
            <a:normAutofit fontScale="90000"/>
          </a:bodyPr>
          <a:lstStyle/>
          <a:p>
            <a:r>
              <a:rPr lang="en-US" altLang="zh-CN" sz="2000" dirty="0"/>
              <a:t>https://zh.m.wikipedia.org/zh-hans/%E8%84%91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ADFF14E-3092-E2F5-A5F0-5039F7942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0" y="813341"/>
            <a:ext cx="11268800" cy="523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74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360947"/>
          </a:xfrm>
        </p:spPr>
        <p:txBody>
          <a:bodyPr>
            <a:normAutofit fontScale="90000"/>
          </a:bodyPr>
          <a:lstStyle/>
          <a:p>
            <a:r>
              <a:rPr lang="en-US" altLang="zh-CN" sz="2000" dirty="0"/>
              <a:t>https://zh.m.wikipedia.org/zh-hans/%E8%84%91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D1116C-E296-1F2E-7929-5B62E4244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4" y="1044353"/>
            <a:ext cx="11385912" cy="47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23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360947"/>
          </a:xfrm>
        </p:spPr>
        <p:txBody>
          <a:bodyPr>
            <a:normAutofit fontScale="90000"/>
          </a:bodyPr>
          <a:lstStyle/>
          <a:p>
            <a:r>
              <a:rPr lang="en-US" altLang="zh-CN" sz="2000" dirty="0"/>
              <a:t>https://zh.m.wikipedia.org/zh-hans/%E8%84%91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0A41DC-D0A2-66BF-85FF-1AD68F2A3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3" y="654711"/>
            <a:ext cx="10875554" cy="55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71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535777" cy="944866"/>
          </a:xfrm>
        </p:spPr>
        <p:txBody>
          <a:bodyPr>
            <a:normAutofit/>
          </a:bodyPr>
          <a:lstStyle/>
          <a:p>
            <a:r>
              <a:rPr lang="en-US" altLang="zh-CN" dirty="0"/>
              <a:t>https://youtu.be/qwrp3lB-jkQ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E686BC-8E67-BABA-A6E3-A10471E3F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593" y="723817"/>
            <a:ext cx="8376705" cy="613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62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535777" cy="944866"/>
          </a:xfrm>
        </p:spPr>
        <p:txBody>
          <a:bodyPr>
            <a:normAutofit/>
          </a:bodyPr>
          <a:lstStyle/>
          <a:p>
            <a:r>
              <a:rPr lang="en-US" altLang="zh-CN" dirty="0"/>
              <a:t>https://youtu.be/hQ4ryudP4j8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9A3CC5-A5AE-AE39-C0C1-00E48D4EB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62" y="733097"/>
            <a:ext cx="9531060" cy="61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15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8616" y="844520"/>
            <a:ext cx="8776318" cy="4340040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生命为何有欲望？</a:t>
            </a:r>
            <a:br>
              <a:rPr lang="en-US" altLang="zh-CN" sz="4800" dirty="0"/>
            </a:br>
            <a:br>
              <a:rPr lang="en-US" altLang="zh-CN" sz="4800" dirty="0"/>
            </a:br>
            <a:endParaRPr lang="zh-CN" altLang="en-US" sz="48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78C91B4-8FF6-7AB4-AF53-89B5EC526AF3}"/>
              </a:ext>
            </a:extLst>
          </p:cNvPr>
          <p:cNvSpPr txBox="1">
            <a:spLocks/>
          </p:cNvSpPr>
          <p:nvPr/>
        </p:nvSpPr>
        <p:spPr>
          <a:xfrm>
            <a:off x="2902997" y="3224814"/>
            <a:ext cx="8776318" cy="2119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zh-CN" altLang="en-US" dirty="0"/>
              <a:t>有欲望的能活下来</a:t>
            </a:r>
            <a:endParaRPr lang="en-US" altLang="zh-CN" dirty="0"/>
          </a:p>
          <a:p>
            <a:pPr marL="742950" indent="-742950">
              <a:buAutoNum type="arabicPeriod"/>
            </a:pPr>
            <a:r>
              <a:rPr lang="zh-CN" altLang="en-US" dirty="0"/>
              <a:t>活下来的都有欲望</a:t>
            </a:r>
          </a:p>
        </p:txBody>
      </p:sp>
    </p:spTree>
    <p:extLst>
      <p:ext uri="{BB962C8B-B14F-4D97-AF65-F5344CB8AC3E}">
        <p14:creationId xmlns:p14="http://schemas.microsoft.com/office/powerpoint/2010/main" val="243681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4486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hlinkClick r:id="rId2"/>
              </a:rPr>
              <a:t>https://link.springer.com/article/10.1007/s42979-021-00592-x</a:t>
            </a:r>
            <a:br>
              <a:rPr lang="en-US" altLang="zh-CN" sz="2000" dirty="0"/>
            </a:br>
            <a:r>
              <a:rPr lang="en-US" altLang="zh-CN" sz="2000" dirty="0" err="1"/>
              <a:t>Sarker</a:t>
            </a:r>
            <a:r>
              <a:rPr lang="en-US" altLang="zh-CN" sz="2000" dirty="0"/>
              <a:t>, I.H. Machine Learning: Algorithms, Real-World Applications and Research Directions. SN COMPUT. SCI. 2, 160 (2021). https://doi.org/10.1007/s42979-021-00592-x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9111EC-B098-0832-FEEF-73A38A100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91" y="944866"/>
            <a:ext cx="9357018" cy="581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37478" y="986409"/>
            <a:ext cx="8776318" cy="4340040"/>
          </a:xfrm>
        </p:spPr>
        <p:txBody>
          <a:bodyPr>
            <a:normAutofit/>
          </a:bodyPr>
          <a:lstStyle/>
          <a:p>
            <a:r>
              <a:rPr lang="zh-CN" altLang="en-US" dirty="0"/>
              <a:t>自动捕食与逃避        </a:t>
            </a:r>
            <a:r>
              <a:rPr lang="en-US" altLang="zh-CN" dirty="0"/>
              <a:t>OK</a:t>
            </a:r>
            <a:br>
              <a:rPr lang="en-US" altLang="zh-CN" dirty="0"/>
            </a:br>
            <a:r>
              <a:rPr lang="zh-CN" altLang="en-US" dirty="0"/>
              <a:t>自动控制                     </a:t>
            </a:r>
            <a:r>
              <a:rPr lang="en-US" altLang="zh-CN" dirty="0"/>
              <a:t>OK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自动生存                     ？</a:t>
            </a:r>
          </a:p>
        </p:txBody>
      </p:sp>
    </p:spTree>
    <p:extLst>
      <p:ext uri="{BB962C8B-B14F-4D97-AF65-F5344CB8AC3E}">
        <p14:creationId xmlns:p14="http://schemas.microsoft.com/office/powerpoint/2010/main" val="2842367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8650" y="346842"/>
            <a:ext cx="8776318" cy="632756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趋利</a:t>
            </a:r>
            <a:br>
              <a:rPr lang="zh-CN" altLang="en-US" dirty="0"/>
            </a:br>
            <a:r>
              <a:rPr lang="en-US" altLang="zh-CN" dirty="0"/>
              <a:t>2. </a:t>
            </a:r>
            <a:r>
              <a:rPr lang="zh-CN" altLang="en-US" dirty="0"/>
              <a:t>避害</a:t>
            </a:r>
            <a:br>
              <a:rPr lang="zh-CN" altLang="en-US" dirty="0"/>
            </a:br>
            <a:r>
              <a:rPr lang="en-US" altLang="zh-CN" dirty="0"/>
              <a:t>3. </a:t>
            </a:r>
            <a:r>
              <a:rPr lang="zh-CN" altLang="en-US" dirty="0"/>
              <a:t>记忆</a:t>
            </a:r>
            <a:br>
              <a:rPr lang="zh-CN" altLang="en-US" dirty="0"/>
            </a:br>
            <a:r>
              <a:rPr lang="en-US" altLang="zh-CN" dirty="0"/>
              <a:t>4. </a:t>
            </a:r>
            <a:r>
              <a:rPr lang="zh-CN" altLang="en-US" dirty="0"/>
              <a:t>使用工具</a:t>
            </a:r>
            <a:br>
              <a:rPr lang="zh-CN" altLang="en-US" dirty="0"/>
            </a:br>
            <a:r>
              <a:rPr lang="en-US" altLang="zh-CN" dirty="0"/>
              <a:t>5. </a:t>
            </a:r>
            <a:r>
              <a:rPr lang="zh-CN" altLang="en-US" dirty="0"/>
              <a:t>沟通</a:t>
            </a:r>
            <a:br>
              <a:rPr lang="zh-CN" altLang="en-US" dirty="0"/>
            </a:br>
            <a:r>
              <a:rPr lang="en-US" altLang="zh-CN" dirty="0"/>
              <a:t>6. </a:t>
            </a:r>
            <a:r>
              <a:rPr lang="zh-CN" altLang="en-US" dirty="0"/>
              <a:t>识别彼此</a:t>
            </a:r>
            <a:br>
              <a:rPr lang="zh-CN" altLang="en-US" dirty="0"/>
            </a:br>
            <a:r>
              <a:rPr lang="en-US" altLang="zh-CN" dirty="0"/>
              <a:t>7. </a:t>
            </a:r>
            <a:r>
              <a:rPr lang="zh-CN" altLang="en-US" dirty="0"/>
              <a:t>保护后代</a:t>
            </a:r>
            <a:br>
              <a:rPr lang="zh-CN" altLang="en-US" dirty="0"/>
            </a:br>
            <a:r>
              <a:rPr lang="en-US" altLang="zh-CN" dirty="0"/>
              <a:t>8. </a:t>
            </a:r>
            <a:r>
              <a:rPr lang="zh-CN" altLang="en-US" dirty="0"/>
              <a:t>党同伐异</a:t>
            </a:r>
            <a:br>
              <a:rPr lang="zh-CN" altLang="en-US" dirty="0"/>
            </a:br>
            <a:r>
              <a:rPr lang="en-US" altLang="zh-CN" dirty="0"/>
              <a:t>9. </a:t>
            </a:r>
            <a:r>
              <a:rPr lang="zh-CN" altLang="en-US" dirty="0"/>
              <a:t>好奇</a:t>
            </a:r>
            <a:br>
              <a:rPr lang="zh-CN" altLang="en-US" dirty="0"/>
            </a:br>
            <a:r>
              <a:rPr lang="en-US" altLang="zh-CN" dirty="0"/>
              <a:t>10. </a:t>
            </a:r>
            <a:r>
              <a:rPr lang="zh-CN" altLang="en-US" dirty="0"/>
              <a:t>与物质世界沟通</a:t>
            </a:r>
            <a:br>
              <a:rPr lang="zh-CN" altLang="en-US" dirty="0"/>
            </a:br>
            <a:r>
              <a:rPr lang="en-US" altLang="zh-CN" dirty="0"/>
              <a:t>11. </a:t>
            </a:r>
            <a:r>
              <a:rPr lang="zh-CN" altLang="en-US" dirty="0"/>
              <a:t>通过物质世界改造自己</a:t>
            </a:r>
          </a:p>
        </p:txBody>
      </p:sp>
    </p:spTree>
    <p:extLst>
      <p:ext uri="{BB962C8B-B14F-4D97-AF65-F5344CB8AC3E}">
        <p14:creationId xmlns:p14="http://schemas.microsoft.com/office/powerpoint/2010/main" val="457018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2559" y="1122363"/>
            <a:ext cx="10966882" cy="2387600"/>
          </a:xfrm>
        </p:spPr>
        <p:txBody>
          <a:bodyPr>
            <a:normAutofit/>
          </a:bodyPr>
          <a:lstStyle/>
          <a:p>
            <a:r>
              <a:rPr lang="zh-CN" altLang="en-US" dirty="0"/>
              <a:t>信息世界算法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周靖越</a:t>
            </a:r>
            <a:endParaRPr lang="en-US" altLang="zh-CN" dirty="0"/>
          </a:p>
          <a:p>
            <a:r>
              <a:rPr lang="en-US" altLang="zh-CN" dirty="0"/>
              <a:t>2022-09-16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88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8615" y="844520"/>
            <a:ext cx="9970439" cy="4340040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结构提供可能，</a:t>
            </a:r>
            <a:br>
              <a:rPr lang="en-US" altLang="zh-CN" sz="4800" dirty="0"/>
            </a:br>
            <a:r>
              <a:rPr lang="zh-CN" altLang="en-US" sz="4800" dirty="0"/>
              <a:t>自然选择使可能成为现实。</a:t>
            </a:r>
            <a:br>
              <a:rPr lang="en-US" altLang="zh-CN" sz="4800" dirty="0"/>
            </a:br>
            <a:br>
              <a:rPr lang="en-US" altLang="zh-CN" sz="4800" dirty="0"/>
            </a:b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66272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9F0AA5-E35A-ED1E-34E6-1ED8FF41A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442" y="0"/>
            <a:ext cx="3297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08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49770F-189B-E4E3-09B9-221CBD3B2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23" y="0"/>
            <a:ext cx="3315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7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7935CF6-8B22-C5CF-13A2-F6555852D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58" y="2556434"/>
            <a:ext cx="6965284" cy="17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27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3624819" y="3014540"/>
            <a:ext cx="7173310" cy="2119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吃食物就能复制自己</a:t>
            </a:r>
            <a:endParaRPr lang="en-US" altLang="zh-CN" dirty="0"/>
          </a:p>
          <a:p>
            <a:r>
              <a:rPr lang="zh-CN" altLang="en-US" dirty="0"/>
              <a:t>一直不吃的饿死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1388616" y="844520"/>
            <a:ext cx="8776318" cy="434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1. </a:t>
            </a:r>
            <a:r>
              <a:rPr lang="zh-CN" altLang="en-US" sz="4800" dirty="0"/>
              <a:t>趋利</a:t>
            </a:r>
            <a:br>
              <a:rPr lang="en-US" altLang="zh-CN" sz="4800" dirty="0"/>
            </a:br>
            <a:br>
              <a:rPr lang="en-US" altLang="zh-CN" sz="4800" dirty="0"/>
            </a:b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364970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3624819" y="3014540"/>
            <a:ext cx="7173310" cy="2119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走到危险附近就淘汰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1388616" y="844520"/>
            <a:ext cx="8776318" cy="434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2. </a:t>
            </a:r>
            <a:r>
              <a:rPr lang="zh-CN" altLang="en-US" sz="4800" dirty="0"/>
              <a:t>避害</a:t>
            </a:r>
            <a:br>
              <a:rPr lang="en-US" altLang="zh-CN" sz="4800" dirty="0"/>
            </a:br>
            <a:br>
              <a:rPr lang="en-US" altLang="zh-CN" sz="4800" dirty="0"/>
            </a:b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0776946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1388616" y="844520"/>
            <a:ext cx="8776318" cy="434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3. </a:t>
            </a:r>
            <a:r>
              <a:rPr lang="zh-CN" altLang="en-US" sz="4800" dirty="0"/>
              <a:t>记忆</a:t>
            </a:r>
            <a:br>
              <a:rPr lang="en-US" altLang="zh-CN" sz="4800" dirty="0"/>
            </a:br>
            <a:br>
              <a:rPr lang="en-US" altLang="zh-CN" sz="4800" dirty="0"/>
            </a:br>
            <a:endParaRPr lang="zh-CN" altLang="en-US" sz="4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6599E7-22D1-9B58-91C0-8E7049353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650" y="3557545"/>
            <a:ext cx="6965284" cy="174513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3F5993D-1339-2BEC-53A3-3277099BBFF2}"/>
              </a:ext>
            </a:extLst>
          </p:cNvPr>
          <p:cNvSpPr/>
          <p:nvPr/>
        </p:nvSpPr>
        <p:spPr>
          <a:xfrm>
            <a:off x="4722840" y="4276070"/>
            <a:ext cx="3708015" cy="1412162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255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4486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hlinkClick r:id="rId2"/>
              </a:rPr>
              <a:t>https://link.springer.com/article/10.1007/s42979-021-00592-x</a:t>
            </a:r>
            <a:br>
              <a:rPr lang="en-US" altLang="zh-CN" sz="2000" dirty="0"/>
            </a:br>
            <a:r>
              <a:rPr lang="en-US" altLang="zh-CN" sz="2000" dirty="0" err="1"/>
              <a:t>Sarker</a:t>
            </a:r>
            <a:r>
              <a:rPr lang="en-US" altLang="zh-CN" sz="2000" dirty="0"/>
              <a:t>, I.H. Machine Learning: Algorithms, Real-World Applications and Research Directions. SN COMPUT. SCI. 2, 160 (2021). https://doi.org/10.1007/s42979-021-00592-x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B7F674-E3A0-3E8E-B090-4FBB650A3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568" y="873125"/>
            <a:ext cx="7402547" cy="598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38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1388616" y="844520"/>
            <a:ext cx="8776318" cy="434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4. </a:t>
            </a:r>
            <a:r>
              <a:rPr lang="zh-CN" altLang="en-US" sz="4800" dirty="0"/>
              <a:t>使用工具</a:t>
            </a:r>
            <a:br>
              <a:rPr lang="en-US" altLang="zh-CN" sz="4800" dirty="0"/>
            </a:br>
            <a:br>
              <a:rPr lang="en-US" altLang="zh-CN" sz="4800" dirty="0"/>
            </a:b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C844B5-0363-FDC5-5650-428D23F2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08" y="2994622"/>
            <a:ext cx="9510584" cy="8687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C3884D5-076F-3EBA-02E4-0F42478AEABB}"/>
              </a:ext>
            </a:extLst>
          </p:cNvPr>
          <p:cNvSpPr/>
          <p:nvPr/>
        </p:nvSpPr>
        <p:spPr>
          <a:xfrm>
            <a:off x="9082006" y="2874168"/>
            <a:ext cx="2032683" cy="1109662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E09A35E-907E-68CA-624C-8BCB19A97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053" y="4257911"/>
            <a:ext cx="4016088" cy="197375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C9C06EA-0106-6F25-4039-CAA6DB1E5595}"/>
              </a:ext>
            </a:extLst>
          </p:cNvPr>
          <p:cNvSpPr/>
          <p:nvPr/>
        </p:nvSpPr>
        <p:spPr>
          <a:xfrm>
            <a:off x="3204096" y="5762297"/>
            <a:ext cx="5151628" cy="528144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3681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1388616" y="844520"/>
            <a:ext cx="8776318" cy="434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5. </a:t>
            </a:r>
            <a:r>
              <a:rPr lang="zh-CN" altLang="en-US" sz="4800" dirty="0"/>
              <a:t>沟通</a:t>
            </a:r>
            <a:br>
              <a:rPr lang="en-US" altLang="zh-CN" sz="4800" dirty="0"/>
            </a:br>
            <a:br>
              <a:rPr lang="en-US" altLang="zh-CN" sz="4800" dirty="0"/>
            </a:b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2520E8-DBED-2C9A-B061-964E9FFC9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277" y="3516336"/>
            <a:ext cx="2507197" cy="7239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6EA17D-1019-07E2-6665-71D556D7962F}"/>
              </a:ext>
            </a:extLst>
          </p:cNvPr>
          <p:cNvSpPr/>
          <p:nvPr/>
        </p:nvSpPr>
        <p:spPr>
          <a:xfrm>
            <a:off x="6323042" y="3429000"/>
            <a:ext cx="1007924" cy="906518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5015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1388616" y="844520"/>
            <a:ext cx="8776318" cy="434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10. </a:t>
            </a:r>
            <a:r>
              <a:rPr lang="zh-CN" altLang="en-US" sz="4800" dirty="0"/>
              <a:t>与物质世界沟通</a:t>
            </a:r>
            <a:br>
              <a:rPr lang="en-US" altLang="zh-CN" sz="4800" dirty="0"/>
            </a:br>
            <a:br>
              <a:rPr lang="en-US" altLang="zh-CN" sz="4800" dirty="0"/>
            </a:br>
            <a:endParaRPr lang="zh-CN" altLang="en-US" sz="4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49ED9CD-8955-C5C2-DD63-2CB191A82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37" y="3168895"/>
            <a:ext cx="3063505" cy="64775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81102BD-6E2D-63C5-76B5-ECEF2C06E896}"/>
              </a:ext>
            </a:extLst>
          </p:cNvPr>
          <p:cNvSpPr/>
          <p:nvPr/>
        </p:nvSpPr>
        <p:spPr>
          <a:xfrm>
            <a:off x="6693531" y="3403839"/>
            <a:ext cx="1007924" cy="456575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919E809-2D3D-F8FA-D30B-8160B4C20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76" y="4364359"/>
            <a:ext cx="3558848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586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1388616" y="844520"/>
            <a:ext cx="8776318" cy="434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11. </a:t>
            </a:r>
            <a:r>
              <a:rPr lang="zh-CN" altLang="en-US" sz="4800" dirty="0"/>
              <a:t>通过物质世界改造自己</a:t>
            </a:r>
            <a:br>
              <a:rPr lang="en-US" altLang="zh-CN" sz="4800" dirty="0"/>
            </a:br>
            <a:br>
              <a:rPr lang="en-US" altLang="zh-CN" sz="4800" dirty="0"/>
            </a:br>
            <a:endParaRPr lang="zh-CN" altLang="en-US" sz="4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27F61E-8EBF-5877-4ECF-F745CFBD3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461" y="3194197"/>
            <a:ext cx="3063505" cy="64775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6EA17D-1019-07E2-6665-71D556D7962F}"/>
              </a:ext>
            </a:extLst>
          </p:cNvPr>
          <p:cNvSpPr/>
          <p:nvPr/>
        </p:nvSpPr>
        <p:spPr>
          <a:xfrm>
            <a:off x="4076455" y="3429141"/>
            <a:ext cx="1007924" cy="456575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45781A-8E5A-62B2-F3FE-BB2472B86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317" y="3103687"/>
            <a:ext cx="3558848" cy="16841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849811-2677-0B8D-8EAC-097E6625D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616" y="5137104"/>
            <a:ext cx="9487722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96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1349049"/>
            <a:ext cx="12192000" cy="5250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zh-CN" altLang="en-US" dirty="0"/>
              <a:t>将一个单元从信息世界中单独拎出来</a:t>
            </a:r>
            <a:endParaRPr lang="en-US" altLang="zh-CN" dirty="0"/>
          </a:p>
          <a:p>
            <a:r>
              <a:rPr lang="zh-CN" altLang="en-US" dirty="0"/>
              <a:t>（不再进行自然选择）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选择它的一个输出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它是否能学习？</a:t>
            </a:r>
            <a:endParaRPr lang="en-US" altLang="zh-CN" dirty="0"/>
          </a:p>
          <a:p>
            <a:r>
              <a:rPr lang="zh-CN" altLang="en-US" dirty="0"/>
              <a:t>（简单任务：输出特定数）</a:t>
            </a:r>
            <a:endParaRPr lang="en-US" altLang="zh-CN" dirty="0"/>
          </a:p>
          <a:p>
            <a:r>
              <a:rPr lang="zh-CN" altLang="en-US" dirty="0"/>
              <a:t>（通过奖励信息世界中的食物）</a:t>
            </a:r>
            <a:endParaRPr lang="en-US" altLang="zh-CN" dirty="0"/>
          </a:p>
          <a:p>
            <a:r>
              <a:rPr lang="zh-CN" altLang="en-US" dirty="0"/>
              <a:t>（如果能，是否说明它的欲望在驱动它学习？）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2175393" y="391687"/>
            <a:ext cx="7416425" cy="1189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*. </a:t>
            </a:r>
            <a:r>
              <a:rPr lang="zh-CN" altLang="en-US" sz="4800" dirty="0"/>
              <a:t>补充实验（自学习测试）</a:t>
            </a:r>
          </a:p>
        </p:txBody>
      </p:sp>
    </p:spTree>
    <p:extLst>
      <p:ext uri="{BB962C8B-B14F-4D97-AF65-F5344CB8AC3E}">
        <p14:creationId xmlns:p14="http://schemas.microsoft.com/office/powerpoint/2010/main" val="30330662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1349049"/>
            <a:ext cx="12192000" cy="5250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没有通过自学习测试。</a:t>
            </a:r>
            <a:endParaRPr lang="en-US" altLang="zh-CN" dirty="0"/>
          </a:p>
          <a:p>
            <a:r>
              <a:rPr lang="zh-CN" altLang="en-US" dirty="0"/>
              <a:t>（没有记住前因后果的能力）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把通过自学习测试作为自然选择条件，</a:t>
            </a:r>
            <a:endParaRPr lang="en-US" altLang="zh-CN" dirty="0"/>
          </a:p>
          <a:p>
            <a:r>
              <a:rPr lang="zh-CN" altLang="en-US" dirty="0"/>
              <a:t>能否产生能通过自学习测试的单元？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不能。缺失了能描述记忆的结构。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2175393" y="391687"/>
            <a:ext cx="7416425" cy="1189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*. </a:t>
            </a:r>
            <a:r>
              <a:rPr lang="zh-CN" altLang="en-US" sz="4800" dirty="0"/>
              <a:t>补充实验（自学习测试）</a:t>
            </a:r>
          </a:p>
        </p:txBody>
      </p:sp>
    </p:spTree>
    <p:extLst>
      <p:ext uri="{BB962C8B-B14F-4D97-AF65-F5344CB8AC3E}">
        <p14:creationId xmlns:p14="http://schemas.microsoft.com/office/powerpoint/2010/main" val="3663181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2559" y="1122363"/>
            <a:ext cx="10966882" cy="2387600"/>
          </a:xfrm>
        </p:spPr>
        <p:txBody>
          <a:bodyPr>
            <a:normAutofit/>
          </a:bodyPr>
          <a:lstStyle/>
          <a:p>
            <a:r>
              <a:rPr lang="zh-CN" altLang="en-US" dirty="0"/>
              <a:t>正向传播算法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周靖越</a:t>
            </a:r>
            <a:endParaRPr lang="en-US" altLang="zh-CN" dirty="0"/>
          </a:p>
          <a:p>
            <a:r>
              <a:rPr lang="en-US" altLang="zh-CN" dirty="0"/>
              <a:t>2022-09-22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88900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1349049"/>
            <a:ext cx="12192000" cy="5250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怎么描述记忆？记忆 </a:t>
            </a:r>
            <a:r>
              <a:rPr lang="en-US" altLang="zh-CN" dirty="0"/>
              <a:t>= </a:t>
            </a:r>
            <a:r>
              <a:rPr lang="zh-CN" altLang="en-US" dirty="0"/>
              <a:t>联系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一个单元，两个操作：</a:t>
            </a:r>
            <a:endParaRPr lang="en-US" altLang="zh-CN" dirty="0"/>
          </a:p>
          <a:p>
            <a:r>
              <a:rPr lang="en-US" altLang="zh-CN" dirty="0"/>
              <a:t>    in(x1, x2)</a:t>
            </a:r>
            <a:r>
              <a:rPr lang="zh-CN" altLang="en-US" dirty="0"/>
              <a:t>，</a:t>
            </a:r>
            <a:r>
              <a:rPr lang="en-US" altLang="zh-CN" dirty="0"/>
              <a:t> y = test(x1, x2)</a:t>
            </a:r>
          </a:p>
          <a:p>
            <a:r>
              <a:rPr lang="en-US" altLang="zh-CN" dirty="0"/>
              <a:t>2. C0 = test(A, B)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3. in(A, B)</a:t>
            </a:r>
          </a:p>
          <a:p>
            <a:r>
              <a:rPr lang="en-US" altLang="zh-CN" dirty="0"/>
              <a:t>4. C1 = test(A, B)</a:t>
            </a:r>
          </a:p>
          <a:p>
            <a:r>
              <a:rPr lang="en-US" altLang="zh-CN" dirty="0"/>
              <a:t>5. C0 &lt; C1</a:t>
            </a:r>
            <a:r>
              <a:rPr lang="zh-CN" altLang="en-US" dirty="0"/>
              <a:t>，即是记忆</a:t>
            </a:r>
            <a:endParaRPr lang="en-US" alt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2175393" y="391687"/>
            <a:ext cx="7416425" cy="1189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*. </a:t>
            </a:r>
            <a:r>
              <a:rPr lang="zh-CN" altLang="en-US" sz="4800" dirty="0"/>
              <a:t>补充实验（自学习测试）</a:t>
            </a:r>
          </a:p>
        </p:txBody>
      </p:sp>
    </p:spTree>
    <p:extLst>
      <p:ext uri="{BB962C8B-B14F-4D97-AF65-F5344CB8AC3E}">
        <p14:creationId xmlns:p14="http://schemas.microsoft.com/office/powerpoint/2010/main" val="11776558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47200D-01B2-B99E-60A9-45F44569E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40" y="0"/>
            <a:ext cx="475026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E0CFBD-ACE5-241C-A423-6F6414C7B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727" y="2100030"/>
            <a:ext cx="1646063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52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1349049"/>
            <a:ext cx="12192000" cy="5250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1. </a:t>
            </a:r>
            <a:r>
              <a:rPr lang="zh-CN" altLang="en-US" dirty="0"/>
              <a:t>如何并联？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如何多级串联？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如何统一协调？</a:t>
            </a:r>
            <a:endParaRPr lang="en-US" altLang="zh-CN" dirty="0"/>
          </a:p>
          <a:p>
            <a:r>
              <a:rPr lang="zh-CN" altLang="en-US" dirty="0"/>
              <a:t>（信息素</a:t>
            </a:r>
            <a:r>
              <a:rPr lang="en-US" altLang="zh-CN" dirty="0"/>
              <a:t>=</a:t>
            </a:r>
            <a:r>
              <a:rPr lang="zh-CN" altLang="en-US" dirty="0"/>
              <a:t>告诉所有单元你们成功了）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=</a:t>
            </a:r>
            <a:r>
              <a:rPr lang="zh-CN" altLang="en-US" dirty="0"/>
              <a:t>内部奖励</a:t>
            </a:r>
            <a:r>
              <a:rPr lang="en-US" altLang="zh-CN" dirty="0"/>
              <a:t>=</a:t>
            </a:r>
            <a:r>
              <a:rPr lang="zh-CN" altLang="en-US" dirty="0"/>
              <a:t>强化学习）</a:t>
            </a:r>
            <a:endParaRPr lang="en-US" alt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2175393" y="391687"/>
            <a:ext cx="7416425" cy="1189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*. </a:t>
            </a:r>
            <a:r>
              <a:rPr lang="zh-CN" altLang="en-US" sz="4800" dirty="0"/>
              <a:t>补充实验（自学习测试）</a:t>
            </a:r>
          </a:p>
        </p:txBody>
      </p:sp>
    </p:spTree>
    <p:extLst>
      <p:ext uri="{BB962C8B-B14F-4D97-AF65-F5344CB8AC3E}">
        <p14:creationId xmlns:p14="http://schemas.microsoft.com/office/powerpoint/2010/main" val="416027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4486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hlinkClick r:id="rId2"/>
              </a:rPr>
              <a:t>https://link.springer.com/article/10.1007/s42979-021-00592-x</a:t>
            </a:r>
            <a:br>
              <a:rPr lang="en-US" altLang="zh-CN" sz="2000" dirty="0"/>
            </a:br>
            <a:r>
              <a:rPr lang="en-US" altLang="zh-CN" sz="2000" dirty="0" err="1"/>
              <a:t>Sarker</a:t>
            </a:r>
            <a:r>
              <a:rPr lang="en-US" altLang="zh-CN" sz="2000" dirty="0"/>
              <a:t>, I.H. Machine Learning: Algorithms, Real-World Applications and Research Directions. SN COMPUT. SCI. 2, 160 (2021). https://doi.org/10.1007/s42979-021-00592-x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C09BC9-B8F4-B84D-36B5-9B1E5F8B8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2" y="887510"/>
            <a:ext cx="9837435" cy="597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2175393" y="391687"/>
            <a:ext cx="7416425" cy="1189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*. </a:t>
            </a:r>
            <a:r>
              <a:rPr lang="zh-CN" altLang="en-US" sz="4800" dirty="0"/>
              <a:t>补充实验（自学习测试）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ECE7DB1-75EC-6F78-E344-1B5656495301}"/>
              </a:ext>
            </a:extLst>
          </p:cNvPr>
          <p:cNvSpPr/>
          <p:nvPr/>
        </p:nvSpPr>
        <p:spPr>
          <a:xfrm>
            <a:off x="7821554" y="2838105"/>
            <a:ext cx="3144258" cy="202130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CE233FD-D1CE-56E3-22E8-5CF99EA3C509}"/>
              </a:ext>
            </a:extLst>
          </p:cNvPr>
          <p:cNvSpPr/>
          <p:nvPr/>
        </p:nvSpPr>
        <p:spPr>
          <a:xfrm>
            <a:off x="7821552" y="2276629"/>
            <a:ext cx="3144259" cy="46038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727F83-FCB4-606F-EF7A-723A94BCDF2F}"/>
              </a:ext>
            </a:extLst>
          </p:cNvPr>
          <p:cNvSpPr/>
          <p:nvPr/>
        </p:nvSpPr>
        <p:spPr>
          <a:xfrm>
            <a:off x="7821552" y="4960507"/>
            <a:ext cx="3144258" cy="46038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D9672D54-C7FC-692D-0CFB-23914BE75955}"/>
              </a:ext>
            </a:extLst>
          </p:cNvPr>
          <p:cNvSpPr txBox="1">
            <a:spLocks/>
          </p:cNvSpPr>
          <p:nvPr/>
        </p:nvSpPr>
        <p:spPr>
          <a:xfrm>
            <a:off x="7050258" y="2084403"/>
            <a:ext cx="1003906" cy="84483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in</a:t>
            </a:r>
            <a:endParaRPr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BEBF8B7-604F-BADB-B6F1-A57F729320B6}"/>
              </a:ext>
            </a:extLst>
          </p:cNvPr>
          <p:cNvSpPr txBox="1">
            <a:spLocks/>
          </p:cNvSpPr>
          <p:nvPr/>
        </p:nvSpPr>
        <p:spPr>
          <a:xfrm>
            <a:off x="6817645" y="4768281"/>
            <a:ext cx="1003906" cy="84483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out</a:t>
            </a:r>
            <a:endParaRPr lang="zh-CN" alt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D6098D7-35B7-D311-7DB6-80D839BADEB4}"/>
              </a:ext>
            </a:extLst>
          </p:cNvPr>
          <p:cNvSpPr txBox="1">
            <a:spLocks/>
          </p:cNvSpPr>
          <p:nvPr/>
        </p:nvSpPr>
        <p:spPr>
          <a:xfrm>
            <a:off x="6817645" y="3426342"/>
            <a:ext cx="1003906" cy="84483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mid</a:t>
            </a:r>
            <a:endParaRPr lang="zh-CN" altLang="en-US" dirty="0"/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74527463-C728-A21D-9DDB-76E55D9E2FB2}"/>
              </a:ext>
            </a:extLst>
          </p:cNvPr>
          <p:cNvSpPr/>
          <p:nvPr/>
        </p:nvSpPr>
        <p:spPr>
          <a:xfrm>
            <a:off x="11056407" y="2276629"/>
            <a:ext cx="529390" cy="3144259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72C06651-1668-91E9-3146-1DB09ECFAFF3}"/>
              </a:ext>
            </a:extLst>
          </p:cNvPr>
          <p:cNvSpPr/>
          <p:nvPr/>
        </p:nvSpPr>
        <p:spPr>
          <a:xfrm rot="16200000">
            <a:off x="9128986" y="340655"/>
            <a:ext cx="529390" cy="3144259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971E3622-8E3D-3F46-4443-C9931B98E2FB}"/>
              </a:ext>
            </a:extLst>
          </p:cNvPr>
          <p:cNvSpPr txBox="1">
            <a:spLocks/>
          </p:cNvSpPr>
          <p:nvPr/>
        </p:nvSpPr>
        <p:spPr>
          <a:xfrm>
            <a:off x="11651326" y="3429040"/>
            <a:ext cx="529390" cy="84483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B493F35A-17E0-1A37-013B-2D84B61CC176}"/>
              </a:ext>
            </a:extLst>
          </p:cNvPr>
          <p:cNvSpPr txBox="1">
            <a:spLocks/>
          </p:cNvSpPr>
          <p:nvPr/>
        </p:nvSpPr>
        <p:spPr>
          <a:xfrm>
            <a:off x="9209194" y="926074"/>
            <a:ext cx="1003906" cy="84483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593F223-A5AD-A9B3-3913-2CDA1535E733}"/>
              </a:ext>
            </a:extLst>
          </p:cNvPr>
          <p:cNvSpPr txBox="1">
            <a:spLocks/>
          </p:cNvSpPr>
          <p:nvPr/>
        </p:nvSpPr>
        <p:spPr>
          <a:xfrm>
            <a:off x="0" y="1349048"/>
            <a:ext cx="6893781" cy="5508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1. </a:t>
            </a:r>
            <a:r>
              <a:rPr lang="zh-CN" altLang="en-US" sz="2800" dirty="0"/>
              <a:t>按概率下一个单元</a:t>
            </a:r>
            <a:endParaRPr lang="en-US" altLang="zh-CN" sz="2800" dirty="0"/>
          </a:p>
          <a:p>
            <a:r>
              <a:rPr lang="en-US" altLang="zh-CN" sz="2800" dirty="0"/>
              <a:t>2. </a:t>
            </a:r>
            <a:r>
              <a:rPr lang="zh-CN" altLang="en-US" sz="2800" dirty="0"/>
              <a:t>信息素 </a:t>
            </a:r>
            <a:r>
              <a:rPr lang="en-US" altLang="zh-CN" sz="2800" dirty="0"/>
              <a:t>= </a:t>
            </a:r>
            <a:r>
              <a:rPr lang="zh-CN" altLang="en-US" sz="2800" dirty="0"/>
              <a:t>对所有单元有效</a:t>
            </a:r>
            <a:endParaRPr lang="en-US" altLang="zh-CN" sz="2800" dirty="0"/>
          </a:p>
          <a:p>
            <a:r>
              <a:rPr lang="en-US" altLang="zh-CN" sz="2800" dirty="0"/>
              <a:t>3. </a:t>
            </a:r>
            <a:r>
              <a:rPr lang="zh-CN" altLang="en-US" sz="2800" dirty="0"/>
              <a:t>成功 </a:t>
            </a:r>
            <a:r>
              <a:rPr lang="en-US" altLang="zh-CN" sz="2800" dirty="0"/>
              <a:t>= </a:t>
            </a:r>
            <a:r>
              <a:rPr lang="zh-CN" altLang="en-US" sz="2800" dirty="0"/>
              <a:t>信息素：激活时增大概率 </a:t>
            </a:r>
            <a:r>
              <a:rPr lang="en-US" altLang="zh-CN" sz="2800" dirty="0"/>
              <a:t>= </a:t>
            </a:r>
            <a:r>
              <a:rPr lang="zh-CN" altLang="en-US" sz="2800" dirty="0"/>
              <a:t>记忆</a:t>
            </a:r>
            <a:endParaRPr lang="en-US" altLang="zh-CN" sz="2800" dirty="0"/>
          </a:p>
          <a:p>
            <a:r>
              <a:rPr lang="en-US" altLang="zh-CN" sz="2800" dirty="0"/>
              <a:t>4. </a:t>
            </a:r>
            <a:r>
              <a:rPr lang="zh-CN" altLang="en-US" sz="2800" dirty="0"/>
              <a:t>循环着的，是主意识</a:t>
            </a:r>
            <a:endParaRPr lang="en-US" altLang="zh-CN" sz="2800" dirty="0"/>
          </a:p>
          <a:p>
            <a:r>
              <a:rPr lang="en-US" altLang="zh-CN" sz="2800" dirty="0"/>
              <a:t>5. </a:t>
            </a:r>
            <a:r>
              <a:rPr lang="zh-CN" altLang="en-US" sz="2800" dirty="0"/>
              <a:t>信息素：激活下一个的难度</a:t>
            </a:r>
            <a:endParaRPr lang="en-US" altLang="zh-CN" sz="2800" dirty="0"/>
          </a:p>
          <a:p>
            <a:r>
              <a:rPr lang="en-US" altLang="zh-CN" sz="2800" dirty="0"/>
              <a:t>6. </a:t>
            </a:r>
            <a:r>
              <a:rPr lang="zh-CN" altLang="en-US" sz="2800" dirty="0"/>
              <a:t>激活有冷却时间</a:t>
            </a:r>
            <a:endParaRPr lang="en-US" altLang="zh-CN" sz="2800" dirty="0"/>
          </a:p>
          <a:p>
            <a:r>
              <a:rPr lang="en-US" altLang="zh-CN" sz="2800" dirty="0"/>
              <a:t>7. </a:t>
            </a:r>
            <a:r>
              <a:rPr lang="zh-CN" altLang="en-US" sz="2800" dirty="0"/>
              <a:t>信息素：冷却时间短</a:t>
            </a:r>
            <a:endParaRPr lang="en-US" altLang="zh-CN" sz="2800" dirty="0"/>
          </a:p>
          <a:p>
            <a:r>
              <a:rPr lang="en-US" altLang="zh-CN" sz="2800" dirty="0"/>
              <a:t>8. </a:t>
            </a:r>
            <a:r>
              <a:rPr lang="zh-CN" altLang="en-US" sz="2800" dirty="0"/>
              <a:t>遗忘 </a:t>
            </a:r>
            <a:r>
              <a:rPr lang="en-US" altLang="zh-CN" sz="2800" dirty="0"/>
              <a:t>= </a:t>
            </a:r>
            <a:r>
              <a:rPr lang="zh-CN" altLang="en-US" sz="2800" dirty="0"/>
              <a:t>被覆盖</a:t>
            </a:r>
            <a:endParaRPr lang="en-US" altLang="zh-CN" sz="2800" dirty="0"/>
          </a:p>
          <a:p>
            <a:r>
              <a:rPr lang="en-US" altLang="zh-CN" sz="2800" dirty="0"/>
              <a:t>9. </a:t>
            </a:r>
            <a:r>
              <a:rPr lang="zh-CN" altLang="en-US" sz="2800" dirty="0"/>
              <a:t>信息素可由输入输出调节</a:t>
            </a:r>
            <a:endParaRPr lang="en-US" altLang="zh-CN" sz="2800" dirty="0"/>
          </a:p>
          <a:p>
            <a:r>
              <a:rPr lang="en-US" altLang="zh-CN" sz="2800" dirty="0"/>
              <a:t>10. </a:t>
            </a:r>
            <a:r>
              <a:rPr lang="zh-CN" altLang="en-US" sz="2800" dirty="0"/>
              <a:t>已激活单元可使下个单元兴奋，也可抑制下个单元，由此前激活时信息素调节</a:t>
            </a:r>
            <a:endParaRPr lang="en-US" altLang="zh-CN" sz="2800" dirty="0"/>
          </a:p>
          <a:p>
            <a:r>
              <a:rPr lang="zh-CN" altLang="en-US" sz="2800" dirty="0"/>
              <a:t>信息素：激活使下一个单元习得抑制</a:t>
            </a:r>
            <a:endParaRPr lang="en-US" altLang="zh-CN" sz="2800" dirty="0"/>
          </a:p>
          <a:p>
            <a:r>
              <a:rPr lang="zh-CN" altLang="en-US" sz="2800" dirty="0"/>
              <a:t>信息素：激活使下一个单元习得兴奋</a:t>
            </a:r>
            <a:endParaRPr lang="en-US" altLang="zh-CN" sz="2800" dirty="0"/>
          </a:p>
          <a:p>
            <a:r>
              <a:rPr lang="en-US" altLang="zh-CN" sz="2800" dirty="0"/>
              <a:t>11. </a:t>
            </a:r>
            <a:r>
              <a:rPr lang="zh-CN" altLang="en-US" sz="2800" dirty="0"/>
              <a:t>信息素随时间被代谢消失</a:t>
            </a:r>
            <a:endParaRPr lang="en-US" altLang="zh-CN" sz="28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3E517F0-19F1-2BA8-6932-B8BF9DAE3A5D}"/>
              </a:ext>
            </a:extLst>
          </p:cNvPr>
          <p:cNvSpPr txBox="1">
            <a:spLocks/>
          </p:cNvSpPr>
          <p:nvPr/>
        </p:nvSpPr>
        <p:spPr>
          <a:xfrm>
            <a:off x="6415943" y="5696452"/>
            <a:ext cx="5764773" cy="937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1</a:t>
            </a:r>
            <a:r>
              <a:rPr lang="zh-CN" altLang="en-US" sz="2800" dirty="0"/>
              <a:t>：本单元激活后刺激各单元概率</a:t>
            </a:r>
            <a:endParaRPr lang="en-US" altLang="zh-CN" sz="2800" dirty="0"/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：各单元刺激对本单元兴奋抑制值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6038286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ADB6A60-E242-31B0-5EE2-12C72A1E1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8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1349049"/>
            <a:ext cx="12192000" cy="5250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1. </a:t>
            </a:r>
            <a:r>
              <a:rPr lang="zh-CN" altLang="en-US" sz="3200" dirty="0"/>
              <a:t>有且只有一个主循环，为主意识（其余循环会被吞并为一个）</a:t>
            </a:r>
            <a:endParaRPr lang="en-US" altLang="zh-CN" sz="3200" dirty="0"/>
          </a:p>
          <a:p>
            <a:r>
              <a:rPr lang="zh-CN" altLang="en-US" sz="3200" dirty="0"/>
              <a:t>（独立多循环类似精神分裂（梦游），拥有多段不相关的记忆）</a:t>
            </a:r>
            <a:endParaRPr lang="en-US" altLang="zh-CN" sz="3200" dirty="0"/>
          </a:p>
          <a:p>
            <a:r>
              <a:rPr lang="en-US" altLang="zh-CN" sz="3200" dirty="0"/>
              <a:t>2. </a:t>
            </a:r>
            <a:r>
              <a:rPr lang="zh-CN" altLang="en-US" sz="3200" dirty="0"/>
              <a:t>时间概念</a:t>
            </a:r>
            <a:endParaRPr lang="en-US" altLang="zh-CN" sz="3200" dirty="0"/>
          </a:p>
          <a:p>
            <a:r>
              <a:rPr lang="zh-CN" altLang="en-US" sz="3200" dirty="0"/>
              <a:t>（主循环循环一次为一次输入输出，也是最短的反应时间）</a:t>
            </a:r>
            <a:endParaRPr lang="en-US" altLang="zh-CN" sz="3200" dirty="0"/>
          </a:p>
          <a:p>
            <a:r>
              <a:rPr lang="en-US" altLang="zh-CN" sz="3200" dirty="0"/>
              <a:t>3. </a:t>
            </a:r>
            <a:r>
              <a:rPr lang="zh-CN" altLang="en-US" sz="3200" dirty="0"/>
              <a:t>主意识容易抵达的，为短时记忆；难于抵达的，为长时记忆。</a:t>
            </a:r>
            <a:endParaRPr lang="en-US" altLang="zh-CN" sz="3200" dirty="0"/>
          </a:p>
          <a:p>
            <a:r>
              <a:rPr lang="en-US" altLang="zh-CN" sz="3200" dirty="0"/>
              <a:t>4. </a:t>
            </a:r>
            <a:r>
              <a:rPr lang="zh-CN" altLang="en-US" sz="3200" dirty="0"/>
              <a:t>当主循环难以支撑（由于信息素），不再有传统意义上的记忆</a:t>
            </a:r>
            <a:endParaRPr lang="en-US" altLang="zh-CN" sz="3200" dirty="0"/>
          </a:p>
          <a:p>
            <a:r>
              <a:rPr lang="zh-CN" altLang="en-US" sz="3200" dirty="0"/>
              <a:t>（不知时间，不知因果），类似睡眠。</a:t>
            </a:r>
            <a:endParaRPr lang="en-US" altLang="zh-CN" sz="3200" dirty="0"/>
          </a:p>
          <a:p>
            <a:r>
              <a:rPr lang="en-US" altLang="zh-CN" sz="3200" dirty="0"/>
              <a:t>5. </a:t>
            </a:r>
            <a:r>
              <a:rPr lang="zh-CN" altLang="en-US" sz="3200" dirty="0"/>
              <a:t>癫痫。每秒钟</a:t>
            </a:r>
            <a:r>
              <a:rPr lang="en-US" altLang="zh-CN" sz="3200" dirty="0"/>
              <a:t>20-50</a:t>
            </a:r>
            <a:r>
              <a:rPr lang="zh-CN" altLang="en-US" sz="3200" dirty="0"/>
              <a:t>次左右的光线的明灭会引发病症。</a:t>
            </a:r>
            <a:endParaRPr lang="en-US" altLang="zh-CN" sz="3200" dirty="0"/>
          </a:p>
          <a:p>
            <a:r>
              <a:rPr lang="zh-CN" altLang="en-US" sz="3200" dirty="0"/>
              <a:t>（刚冷却完就激活）</a:t>
            </a:r>
            <a:endParaRPr lang="en-US" altLang="zh-CN" sz="320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2175393" y="391687"/>
            <a:ext cx="7416425" cy="1189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*. </a:t>
            </a:r>
            <a:r>
              <a:rPr lang="zh-CN" altLang="en-US" sz="4800" dirty="0"/>
              <a:t>补充实验（自学习测试）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F0D72-29EF-E96D-8A93-1C0794D0DA88}"/>
              </a:ext>
            </a:extLst>
          </p:cNvPr>
          <p:cNvSpPr txBox="1"/>
          <p:nvPr/>
        </p:nvSpPr>
        <p:spPr>
          <a:xfrm>
            <a:off x="6374167" y="5508951"/>
            <a:ext cx="5817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https://zh.wikipedia.org/wiki/%E7%99%AB%E7%97%AB</a:t>
            </a:r>
          </a:p>
        </p:txBody>
      </p:sp>
    </p:spTree>
    <p:extLst>
      <p:ext uri="{BB962C8B-B14F-4D97-AF65-F5344CB8AC3E}">
        <p14:creationId xmlns:p14="http://schemas.microsoft.com/office/powerpoint/2010/main" val="12877647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1349049"/>
            <a:ext cx="12192000" cy="5250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可行性？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en-US" altLang="zh-CN" sz="3200" dirty="0"/>
              <a:t>1. </a:t>
            </a:r>
            <a:r>
              <a:rPr lang="zh-CN" altLang="en-US" sz="3200" dirty="0"/>
              <a:t>收到信号</a:t>
            </a:r>
            <a:r>
              <a:rPr lang="en-US" altLang="zh-CN" sz="3200" dirty="0"/>
              <a:t>A</a:t>
            </a:r>
            <a:r>
              <a:rPr lang="zh-CN" altLang="en-US" sz="3200" dirty="0"/>
              <a:t>后，输出</a:t>
            </a:r>
            <a:r>
              <a:rPr lang="en-US" altLang="zh-CN" sz="3200" dirty="0"/>
              <a:t>B</a:t>
            </a:r>
          </a:p>
          <a:p>
            <a:r>
              <a:rPr lang="en-US" altLang="zh-CN" sz="3200" dirty="0"/>
              <a:t>2. </a:t>
            </a:r>
            <a:r>
              <a:rPr lang="zh-CN" altLang="en-US" sz="3200" dirty="0"/>
              <a:t>收到信号</a:t>
            </a:r>
            <a:r>
              <a:rPr lang="en-US" altLang="zh-CN" sz="3200" dirty="0"/>
              <a:t>A</a:t>
            </a:r>
            <a:r>
              <a:rPr lang="zh-CN" altLang="en-US" sz="3200" dirty="0"/>
              <a:t>后，先后输出</a:t>
            </a:r>
            <a:r>
              <a:rPr lang="en-US" altLang="zh-CN" sz="3200" dirty="0"/>
              <a:t>B</a:t>
            </a:r>
            <a:r>
              <a:rPr lang="zh-CN" altLang="en-US" sz="3200" dirty="0"/>
              <a:t>，</a:t>
            </a:r>
            <a:r>
              <a:rPr lang="en-US" altLang="zh-CN" sz="3200" dirty="0"/>
              <a:t>C</a:t>
            </a:r>
          </a:p>
          <a:p>
            <a:r>
              <a:rPr lang="zh-CN" altLang="en-US" sz="3200" dirty="0"/>
              <a:t>（</a:t>
            </a:r>
            <a:r>
              <a:rPr lang="en-US" altLang="zh-CN" sz="3200" dirty="0"/>
              <a:t>C</a:t>
            </a:r>
            <a:r>
              <a:rPr lang="zh-CN" altLang="en-US" sz="3200" dirty="0"/>
              <a:t>的路径比</a:t>
            </a:r>
            <a:r>
              <a:rPr lang="en-US" altLang="zh-CN" sz="3200" dirty="0"/>
              <a:t>B</a:t>
            </a:r>
            <a:r>
              <a:rPr lang="zh-CN" altLang="en-US" sz="3200" dirty="0"/>
              <a:t>长点）</a:t>
            </a:r>
            <a:endParaRPr lang="en-US" altLang="zh-CN" sz="3200" dirty="0"/>
          </a:p>
          <a:p>
            <a:r>
              <a:rPr lang="en-US" altLang="zh-CN" sz="3200" dirty="0"/>
              <a:t>3. </a:t>
            </a:r>
            <a:r>
              <a:rPr lang="zh-CN" altLang="en-US" sz="3200" dirty="0"/>
              <a:t>收到信号</a:t>
            </a:r>
            <a:r>
              <a:rPr lang="en-US" altLang="zh-CN" sz="3200" dirty="0"/>
              <a:t>A</a:t>
            </a:r>
            <a:r>
              <a:rPr lang="zh-CN" altLang="en-US" sz="3200" dirty="0"/>
              <a:t>后，输出</a:t>
            </a:r>
            <a:r>
              <a:rPr lang="en-US" altLang="zh-CN" sz="3200" dirty="0"/>
              <a:t>B</a:t>
            </a:r>
            <a:r>
              <a:rPr lang="zh-CN" altLang="en-US" sz="3200" dirty="0"/>
              <a:t>，一秒后，输出</a:t>
            </a:r>
            <a:r>
              <a:rPr lang="en-US" altLang="zh-CN" sz="3200" dirty="0"/>
              <a:t>C</a:t>
            </a:r>
          </a:p>
          <a:p>
            <a:r>
              <a:rPr lang="zh-CN" altLang="en-US" sz="3200" dirty="0"/>
              <a:t>（双循环，一个长度</a:t>
            </a:r>
            <a:r>
              <a:rPr lang="en-US" altLang="zh-CN" sz="3200" dirty="0"/>
              <a:t>4</a:t>
            </a:r>
            <a:r>
              <a:rPr lang="zh-CN" altLang="en-US" sz="3200" dirty="0"/>
              <a:t>，一个长度</a:t>
            </a:r>
            <a:r>
              <a:rPr lang="en-US" altLang="zh-CN" sz="3200" dirty="0"/>
              <a:t>5</a:t>
            </a:r>
            <a:r>
              <a:rPr lang="zh-CN" altLang="en-US" sz="3200" dirty="0"/>
              <a:t>，等于定时</a:t>
            </a:r>
            <a:r>
              <a:rPr lang="en-US" altLang="zh-CN" sz="3200" dirty="0"/>
              <a:t>20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en-US" altLang="zh-CN" sz="3200" dirty="0"/>
              <a:t>4. </a:t>
            </a:r>
            <a:r>
              <a:rPr lang="zh-CN" altLang="en-US" sz="3200" dirty="0"/>
              <a:t>先输入</a:t>
            </a:r>
            <a:r>
              <a:rPr lang="en-US" altLang="zh-CN" sz="3200" dirty="0"/>
              <a:t>A</a:t>
            </a:r>
            <a:r>
              <a:rPr lang="zh-CN" altLang="en-US" sz="3200" dirty="0"/>
              <a:t>，再输入</a:t>
            </a:r>
            <a:r>
              <a:rPr lang="en-US" altLang="zh-CN" sz="3200" dirty="0"/>
              <a:t>B</a:t>
            </a:r>
            <a:r>
              <a:rPr lang="zh-CN" altLang="en-US" sz="3200" dirty="0"/>
              <a:t>，要求输出</a:t>
            </a:r>
            <a:r>
              <a:rPr lang="en-US" altLang="zh-CN" sz="3200" dirty="0"/>
              <a:t>C</a:t>
            </a:r>
          </a:p>
          <a:p>
            <a:r>
              <a:rPr lang="zh-CN" altLang="en-US" sz="3200" dirty="0"/>
              <a:t>（让</a:t>
            </a:r>
            <a:r>
              <a:rPr lang="en-US" altLang="zh-CN" sz="3200" dirty="0"/>
              <a:t>A</a:t>
            </a:r>
            <a:r>
              <a:rPr lang="zh-CN" altLang="en-US" sz="3200" dirty="0"/>
              <a:t>先转一会）</a:t>
            </a:r>
            <a:endParaRPr lang="en-US" altLang="zh-CN" sz="320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2175393" y="391687"/>
            <a:ext cx="7416425" cy="1189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*. </a:t>
            </a:r>
            <a:r>
              <a:rPr lang="zh-CN" altLang="en-US" sz="4800" dirty="0"/>
              <a:t>补充实验（自学习测试）</a:t>
            </a:r>
          </a:p>
        </p:txBody>
      </p:sp>
    </p:spTree>
    <p:extLst>
      <p:ext uri="{BB962C8B-B14F-4D97-AF65-F5344CB8AC3E}">
        <p14:creationId xmlns:p14="http://schemas.microsoft.com/office/powerpoint/2010/main" val="33313429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2175393" y="391687"/>
            <a:ext cx="7416425" cy="1189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*. </a:t>
            </a:r>
            <a:r>
              <a:rPr lang="zh-CN" altLang="en-US" sz="4800" dirty="0"/>
              <a:t>补充实验（自学习测试）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6F5CA4-3DD2-6360-E9F2-D3FE94BCF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7964"/>
            <a:ext cx="12192000" cy="46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272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1349049"/>
            <a:ext cx="12192000" cy="5250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/>
          </a:p>
          <a:p>
            <a:pPr marL="742950" indent="-742950">
              <a:buAutoNum type="arabicPeriod"/>
            </a:pPr>
            <a:r>
              <a:rPr lang="zh-CN" altLang="en-US" dirty="0"/>
              <a:t>人不光有大脑，还有用于和环境交互的身体</a:t>
            </a:r>
            <a:endParaRPr lang="en-US" altLang="zh-CN" dirty="0"/>
          </a:p>
          <a:p>
            <a:pPr marL="742950" indent="-742950">
              <a:buAutoNum type="arabicPeriod"/>
            </a:pPr>
            <a:r>
              <a:rPr lang="zh-CN" altLang="en-US" dirty="0"/>
              <a:t>人不光有记忆，还有代代相传的基因</a:t>
            </a:r>
            <a:endParaRPr lang="en-US" altLang="zh-CN" dirty="0"/>
          </a:p>
          <a:p>
            <a:pPr marL="742950" indent="-742950">
              <a:buAutoNum type="arabicPeriod"/>
            </a:pPr>
            <a:r>
              <a:rPr lang="zh-CN" altLang="en-US" dirty="0"/>
              <a:t>剥离这些去模拟大脑运行无意义</a:t>
            </a:r>
            <a:endParaRPr lang="en-US" alt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2175393" y="391687"/>
            <a:ext cx="7416425" cy="1189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*. </a:t>
            </a:r>
            <a:r>
              <a:rPr lang="zh-CN" altLang="en-US" sz="4800" dirty="0"/>
              <a:t>补充实验（自学习测试）</a:t>
            </a:r>
          </a:p>
        </p:txBody>
      </p:sp>
    </p:spTree>
    <p:extLst>
      <p:ext uri="{BB962C8B-B14F-4D97-AF65-F5344CB8AC3E}">
        <p14:creationId xmlns:p14="http://schemas.microsoft.com/office/powerpoint/2010/main" val="2959059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2175393" y="391687"/>
            <a:ext cx="7416425" cy="1189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*. </a:t>
            </a:r>
            <a:r>
              <a:rPr lang="zh-CN" altLang="en-US" sz="4800" dirty="0"/>
              <a:t>补充实验（自学习测试）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C867C1B8-6D8A-0812-F84C-8958B376A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4127" y="2038350"/>
            <a:ext cx="6858501" cy="353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500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1349049"/>
            <a:ext cx="12192000" cy="5250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zh-CN" altLang="en-US" dirty="0"/>
              <a:t>什么是环境？</a:t>
            </a:r>
            <a:endParaRPr lang="en-US" altLang="zh-CN" dirty="0"/>
          </a:p>
          <a:p>
            <a:pPr marL="742950" indent="-742950">
              <a:buAutoNum type="arabicPeriod"/>
            </a:pPr>
            <a:r>
              <a:rPr lang="zh-CN" altLang="en-US" dirty="0"/>
              <a:t>如何与环境交互？</a:t>
            </a:r>
            <a:endParaRPr lang="en-US" altLang="zh-CN" dirty="0"/>
          </a:p>
          <a:p>
            <a:pPr marL="742950" indent="-742950">
              <a:buAutoNum type="arabicPeriod"/>
            </a:pPr>
            <a:r>
              <a:rPr lang="zh-CN" altLang="en-US" dirty="0"/>
              <a:t>如何习得与环境交互？</a:t>
            </a:r>
            <a:endParaRPr lang="en-US" altLang="zh-CN" dirty="0"/>
          </a:p>
          <a:p>
            <a:pPr marL="742950" indent="-742950">
              <a:buAutoNum type="arabicPeriod"/>
            </a:pPr>
            <a:r>
              <a:rPr lang="zh-CN" altLang="en-US" dirty="0"/>
              <a:t>大脑与身体如何协调？</a:t>
            </a:r>
            <a:endParaRPr lang="en-US" altLang="zh-CN" dirty="0"/>
          </a:p>
          <a:p>
            <a:pPr marL="742950" indent="-742950">
              <a:buAutoNum type="arabicPeriod"/>
            </a:pPr>
            <a:r>
              <a:rPr lang="zh-CN" altLang="en-US" dirty="0"/>
              <a:t>谁来保证脑子能转出个对的结果？</a:t>
            </a:r>
            <a:endParaRPr lang="en-US" altLang="zh-CN" dirty="0"/>
          </a:p>
          <a:p>
            <a:pPr marL="742950" indent="-742950">
              <a:buAutoNum type="arabicPeriod"/>
            </a:pPr>
            <a:r>
              <a:rPr lang="zh-CN" altLang="en-US" dirty="0"/>
              <a:t>什么结果是对的？</a:t>
            </a:r>
            <a:endParaRPr lang="en-US" altLang="zh-CN" dirty="0"/>
          </a:p>
          <a:p>
            <a:pPr marL="742950" indent="-742950">
              <a:buAutoNum type="arabicPeriod"/>
            </a:pPr>
            <a:r>
              <a:rPr lang="zh-CN" altLang="en-US" dirty="0"/>
              <a:t>怎么调参？</a:t>
            </a:r>
            <a:endParaRPr lang="en-US" alt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2175393" y="391687"/>
            <a:ext cx="7416425" cy="1189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*. </a:t>
            </a:r>
            <a:r>
              <a:rPr lang="zh-CN" altLang="en-US" sz="4800" dirty="0"/>
              <a:t>补充实验（自学习测试）</a:t>
            </a:r>
          </a:p>
        </p:txBody>
      </p:sp>
    </p:spTree>
    <p:extLst>
      <p:ext uri="{BB962C8B-B14F-4D97-AF65-F5344CB8AC3E}">
        <p14:creationId xmlns:p14="http://schemas.microsoft.com/office/powerpoint/2010/main" val="9092825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1349049"/>
            <a:ext cx="12192000" cy="5250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/>
          </a:p>
          <a:p>
            <a:pPr marL="742950" indent="-742950">
              <a:buAutoNum type="arabicPeriod"/>
            </a:pPr>
            <a:r>
              <a:rPr lang="zh-CN" altLang="en-US" dirty="0"/>
              <a:t>人活在环境中，与环境交互，从环境学习</a:t>
            </a:r>
            <a:endParaRPr lang="en-US" altLang="zh-CN" dirty="0"/>
          </a:p>
          <a:p>
            <a:pPr marL="742950" indent="-742950">
              <a:buAutoNum type="arabicPeriod"/>
            </a:pPr>
            <a:r>
              <a:rPr lang="zh-CN" altLang="en-US" dirty="0"/>
              <a:t>剥离环境去模拟大脑运行无意义</a:t>
            </a:r>
            <a:endParaRPr lang="en-US" alt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2175393" y="391687"/>
            <a:ext cx="7416425" cy="1189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*. </a:t>
            </a:r>
            <a:r>
              <a:rPr lang="zh-CN" altLang="en-US" sz="4800" dirty="0"/>
              <a:t>补充实验（自学习测试）</a:t>
            </a:r>
          </a:p>
        </p:txBody>
      </p:sp>
    </p:spTree>
    <p:extLst>
      <p:ext uri="{BB962C8B-B14F-4D97-AF65-F5344CB8AC3E}">
        <p14:creationId xmlns:p14="http://schemas.microsoft.com/office/powerpoint/2010/main" val="40722841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2559" y="1122363"/>
            <a:ext cx="10966882" cy="2387600"/>
          </a:xfrm>
        </p:spPr>
        <p:txBody>
          <a:bodyPr>
            <a:normAutofit/>
          </a:bodyPr>
          <a:lstStyle/>
          <a:p>
            <a:r>
              <a:rPr lang="zh-CN" altLang="en-US" dirty="0"/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3178673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4486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hlinkClick r:id="rId2"/>
              </a:rPr>
              <a:t>https://link.springer.com/article/10.1007/s42979-021-00592-x</a:t>
            </a:r>
            <a:br>
              <a:rPr lang="en-US" altLang="zh-CN" sz="2000" dirty="0"/>
            </a:br>
            <a:r>
              <a:rPr lang="en-US" altLang="zh-CN" sz="2000" dirty="0" err="1"/>
              <a:t>Sarker</a:t>
            </a:r>
            <a:r>
              <a:rPr lang="en-US" altLang="zh-CN" sz="2000" dirty="0"/>
              <a:t>, I.H. Machine Learning: Algorithms, Real-World Applications and Research Directions. SN COMPUT. SCI. 2, 160 (2021). https://doi.org/10.1007/s42979-021-00592-x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D186D6-FE79-3522-8F07-77FC7C039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640" y="944866"/>
            <a:ext cx="5820720" cy="591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721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3791608" y="3065016"/>
            <a:ext cx="7881508" cy="2119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接上轮子，摄像头。</a:t>
            </a:r>
            <a:endParaRPr lang="en-US" altLang="zh-CN" dirty="0"/>
          </a:p>
          <a:p>
            <a:r>
              <a:rPr lang="zh-CN" altLang="en-US" dirty="0"/>
              <a:t>到达物质世界指定位置后，</a:t>
            </a:r>
            <a:endParaRPr lang="en-US" altLang="zh-CN" dirty="0"/>
          </a:p>
          <a:p>
            <a:r>
              <a:rPr lang="zh-CN" altLang="en-US" dirty="0"/>
              <a:t>给予信息世界中的食物。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1388616" y="844520"/>
            <a:ext cx="8776318" cy="434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1. </a:t>
            </a:r>
            <a:r>
              <a:rPr lang="zh-CN" altLang="en-US" sz="4800" dirty="0"/>
              <a:t>活动</a:t>
            </a:r>
            <a:br>
              <a:rPr lang="en-US" altLang="zh-CN" sz="4800" dirty="0"/>
            </a:br>
            <a:br>
              <a:rPr lang="en-US" altLang="zh-CN" sz="4800" dirty="0"/>
            </a:b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0930285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3791608" y="3065016"/>
            <a:ext cx="7881508" cy="2119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接上合适设备。</a:t>
            </a:r>
            <a:endParaRPr lang="en-US" altLang="zh-CN" dirty="0"/>
          </a:p>
          <a:p>
            <a:r>
              <a:rPr lang="zh-CN" altLang="en-US" dirty="0"/>
              <a:t>实现指定目标后，</a:t>
            </a:r>
            <a:endParaRPr lang="en-US" altLang="zh-CN" dirty="0"/>
          </a:p>
          <a:p>
            <a:r>
              <a:rPr lang="zh-CN" altLang="en-US" dirty="0"/>
              <a:t>给予信息世界中的食物。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1388616" y="844520"/>
            <a:ext cx="8776318" cy="434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2. </a:t>
            </a:r>
            <a:r>
              <a:rPr lang="zh-CN" altLang="en-US" sz="4800" dirty="0"/>
              <a:t>干任何事</a:t>
            </a:r>
            <a:br>
              <a:rPr lang="en-US" altLang="zh-CN" sz="4800" dirty="0"/>
            </a:br>
            <a:br>
              <a:rPr lang="en-US" altLang="zh-CN" sz="4800" dirty="0"/>
            </a:b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2926634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961696" y="3429000"/>
            <a:ext cx="10577413" cy="2119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使其能在一定范围内调整自身结构。</a:t>
            </a:r>
            <a:endParaRPr lang="en-US" altLang="zh-CN" dirty="0"/>
          </a:p>
          <a:p>
            <a:r>
              <a:rPr lang="zh-CN" altLang="en-US" dirty="0"/>
              <a:t>越聪明，在信息世界中，活下去概率越大。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1388616" y="844520"/>
            <a:ext cx="8776318" cy="434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3. </a:t>
            </a:r>
            <a:r>
              <a:rPr lang="zh-CN" altLang="en-US" sz="4800" dirty="0"/>
              <a:t>自升级</a:t>
            </a:r>
            <a:br>
              <a:rPr lang="en-US" altLang="zh-CN" sz="4800" dirty="0"/>
            </a:br>
            <a:br>
              <a:rPr lang="en-US" altLang="zh-CN" sz="4800" dirty="0"/>
            </a:b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8148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5214893" y="1673440"/>
            <a:ext cx="5861275" cy="3511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1. </a:t>
            </a:r>
            <a:r>
              <a:rPr lang="zh-CN" altLang="en-US" dirty="0"/>
              <a:t>通用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不确定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可复制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可持续升级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682D95E-8E67-A507-49BA-9AF847EF1AF5}"/>
              </a:ext>
            </a:extLst>
          </p:cNvPr>
          <p:cNvSpPr txBox="1">
            <a:spLocks/>
          </p:cNvSpPr>
          <p:nvPr/>
        </p:nvSpPr>
        <p:spPr>
          <a:xfrm>
            <a:off x="1388616" y="844520"/>
            <a:ext cx="8776318" cy="434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/>
              <a:t>特性</a:t>
            </a:r>
            <a:br>
              <a:rPr lang="en-US" altLang="zh-CN" sz="4800" dirty="0"/>
            </a:br>
            <a:br>
              <a:rPr lang="en-US" altLang="zh-CN" sz="4800" dirty="0"/>
            </a:b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541251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2559" y="1122363"/>
            <a:ext cx="10966882" cy="2387600"/>
          </a:xfrm>
        </p:spPr>
        <p:txBody>
          <a:bodyPr>
            <a:normAutofit/>
          </a:bodyPr>
          <a:lstStyle/>
          <a:p>
            <a:r>
              <a:rPr lang="zh-CN" altLang="en-US" dirty="0"/>
              <a:t>展望</a:t>
            </a:r>
          </a:p>
        </p:txBody>
      </p:sp>
    </p:spTree>
    <p:extLst>
      <p:ext uri="{BB962C8B-B14F-4D97-AF65-F5344CB8AC3E}">
        <p14:creationId xmlns:p14="http://schemas.microsoft.com/office/powerpoint/2010/main" val="14279783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用有监督学习训练强化学习的结构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能做的事受制于结构复杂度，</a:t>
            </a:r>
            <a:endParaRPr lang="en-US" altLang="zh-CN" dirty="0"/>
          </a:p>
          <a:p>
            <a:r>
              <a:rPr lang="zh-CN" altLang="en-US" dirty="0"/>
              <a:t>结构复杂度受制于计算力。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人类的大脑皮质包含大约</a:t>
            </a:r>
            <a:r>
              <a:rPr lang="en-US" altLang="zh-CN" dirty="0"/>
              <a:t>140-160</a:t>
            </a:r>
            <a:r>
              <a:rPr lang="zh-CN" altLang="en-US" dirty="0"/>
              <a:t>亿神经元，小脑中包含大约</a:t>
            </a:r>
            <a:r>
              <a:rPr lang="en-US" altLang="zh-CN" dirty="0"/>
              <a:t>550-700</a:t>
            </a:r>
            <a:r>
              <a:rPr lang="zh-CN" altLang="en-US" dirty="0"/>
              <a:t>亿神经元。人眼有</a:t>
            </a:r>
            <a:r>
              <a:rPr lang="en-US" altLang="zh-CN" dirty="0"/>
              <a:t>1.2</a:t>
            </a:r>
            <a:r>
              <a:rPr lang="zh-CN" altLang="en-US" dirty="0"/>
              <a:t>亿个视杆细胞，</a:t>
            </a:r>
            <a:r>
              <a:rPr lang="en-US" altLang="zh-CN" dirty="0"/>
              <a:t>600</a:t>
            </a:r>
            <a:r>
              <a:rPr lang="zh-CN" altLang="en-US" dirty="0"/>
              <a:t>万</a:t>
            </a:r>
            <a:r>
              <a:rPr lang="en-US" altLang="zh-CN" dirty="0"/>
              <a:t>~700</a:t>
            </a:r>
            <a:r>
              <a:rPr lang="zh-CN" altLang="en-US" dirty="0"/>
              <a:t>万的视锥细胞。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（精细的世界，百亿的单元，长久的运行时间）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7452AA-35DC-92EF-A747-42797AD80F19}"/>
              </a:ext>
            </a:extLst>
          </p:cNvPr>
          <p:cNvSpPr txBox="1"/>
          <p:nvPr/>
        </p:nvSpPr>
        <p:spPr>
          <a:xfrm>
            <a:off x="207148" y="5123323"/>
            <a:ext cx="5273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[https://zh.m.wikipedia.org/zh-hans/%E8%84%91]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9EE4AB-3AB3-C6FF-7EA5-7FACBBEEE159}"/>
              </a:ext>
            </a:extLst>
          </p:cNvPr>
          <p:cNvSpPr txBox="1"/>
          <p:nvPr/>
        </p:nvSpPr>
        <p:spPr>
          <a:xfrm>
            <a:off x="7324075" y="5123323"/>
            <a:ext cx="4660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[https://www.zhihu.com/question/20249693]</a:t>
            </a:r>
          </a:p>
        </p:txBody>
      </p:sp>
    </p:spTree>
    <p:extLst>
      <p:ext uri="{BB962C8B-B14F-4D97-AF65-F5344CB8AC3E}">
        <p14:creationId xmlns:p14="http://schemas.microsoft.com/office/powerpoint/2010/main" val="14684200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场景：</a:t>
            </a:r>
            <a:r>
              <a:rPr lang="en-US" altLang="zh-CN" dirty="0"/>
              <a:t>《Minecraft》</a:t>
            </a:r>
          </a:p>
          <a:p>
            <a:r>
              <a:rPr lang="zh-CN" altLang="en-US" dirty="0"/>
              <a:t>输入：屏幕像素</a:t>
            </a:r>
            <a:endParaRPr lang="en-US" altLang="zh-CN" dirty="0"/>
          </a:p>
          <a:p>
            <a:r>
              <a:rPr lang="zh-CN" altLang="en-US" dirty="0"/>
              <a:t>输出：键盘，鼠标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Alt + Tab </a:t>
            </a:r>
            <a:r>
              <a:rPr lang="zh-CN" altLang="en-US" dirty="0"/>
              <a:t>？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C89C46-401A-25DD-CBA4-AA1E2508A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000" y="1383020"/>
            <a:ext cx="24288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89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2559" y="1122363"/>
            <a:ext cx="10966882" cy="2387600"/>
          </a:xfrm>
        </p:spPr>
        <p:txBody>
          <a:bodyPr>
            <a:normAutofit/>
          </a:bodyPr>
          <a:lstStyle/>
          <a:p>
            <a:r>
              <a:rPr lang="zh-CN" altLang="en-US" dirty="0"/>
              <a:t>玄学</a:t>
            </a:r>
          </a:p>
        </p:txBody>
      </p:sp>
    </p:spTree>
    <p:extLst>
      <p:ext uri="{BB962C8B-B14F-4D97-AF65-F5344CB8AC3E}">
        <p14:creationId xmlns:p14="http://schemas.microsoft.com/office/powerpoint/2010/main" val="19311581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什么是欲望？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欲望 </a:t>
            </a:r>
            <a:r>
              <a:rPr lang="en-US" altLang="zh-CN" dirty="0"/>
              <a:t>= </a:t>
            </a:r>
            <a:r>
              <a:rPr lang="zh-CN" altLang="en-US" dirty="0"/>
              <a:t>内部奖励 </a:t>
            </a:r>
            <a:r>
              <a:rPr lang="en-US" altLang="zh-CN" dirty="0"/>
              <a:t>= </a:t>
            </a:r>
            <a:r>
              <a:rPr lang="zh-CN" altLang="en-US" dirty="0"/>
              <a:t>强化学习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2250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什么是记忆？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神经元间的联系强度（长时记忆）</a:t>
            </a:r>
            <a:endParaRPr lang="en-US" altLang="zh-CN" dirty="0"/>
          </a:p>
          <a:p>
            <a:r>
              <a:rPr lang="zh-CN" altLang="en-US" dirty="0"/>
              <a:t>（学过的知识，肌肉记忆）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主意识 </a:t>
            </a:r>
            <a:r>
              <a:rPr lang="en-US" altLang="zh-CN" dirty="0"/>
              <a:t>+ </a:t>
            </a:r>
            <a:r>
              <a:rPr lang="zh-CN" altLang="en-US" dirty="0"/>
              <a:t>信息素（短时记忆）</a:t>
            </a:r>
            <a:endParaRPr lang="en-US" altLang="zh-CN" dirty="0"/>
          </a:p>
          <a:p>
            <a:r>
              <a:rPr lang="zh-CN" altLang="en-US" dirty="0"/>
              <a:t>（情绪，念叨着的电话号码，眼前的画面）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946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4486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hlinkClick r:id="rId2"/>
              </a:rPr>
              <a:t>https://link.springer.com/article/10.1007/s42979-021-00592-x</a:t>
            </a:r>
            <a:br>
              <a:rPr lang="en-US" altLang="zh-CN" sz="2000" dirty="0"/>
            </a:br>
            <a:r>
              <a:rPr lang="en-US" altLang="zh-CN" sz="2000" dirty="0" err="1"/>
              <a:t>Sarker</a:t>
            </a:r>
            <a:r>
              <a:rPr lang="en-US" altLang="zh-CN" sz="2000" dirty="0"/>
              <a:t>, I.H. Machine Learning: Algorithms, Real-World Applications and Research Directions. SN COMPUT. SCI. 2, 160 (2021). https://doi.org/10.1007/s42979-021-00592-x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2B6D99-5413-7C6E-EF76-4BB69708D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866"/>
            <a:ext cx="6287045" cy="16460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ADD486-4192-B8A6-7D71-5EDA45B3F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134" y="629000"/>
            <a:ext cx="5227773" cy="57764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3CFACF-6DC9-5C26-D4AB-CF062F5F8F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8" y="2590929"/>
            <a:ext cx="5288738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283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这个结构会做梦吗？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梦 </a:t>
            </a:r>
            <a:r>
              <a:rPr lang="en-US" altLang="zh-CN" dirty="0"/>
              <a:t>= </a:t>
            </a:r>
            <a:r>
              <a:rPr lang="zh-CN" altLang="en-US" dirty="0"/>
              <a:t>无主意识时随机神经元被激活产生的记忆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52362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451944" y="1639614"/>
            <a:ext cx="11288111" cy="3404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对物质世界来说，</a:t>
            </a:r>
            <a:endParaRPr lang="en-US" altLang="zh-CN" dirty="0"/>
          </a:p>
          <a:p>
            <a:r>
              <a:rPr lang="zh-CN" altLang="en-US" dirty="0"/>
              <a:t>信息世界只是一场（能干活）的游戏。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对信息世界来说，</a:t>
            </a:r>
            <a:endParaRPr lang="en-US" altLang="zh-CN" dirty="0"/>
          </a:p>
          <a:p>
            <a:r>
              <a:rPr lang="zh-CN" altLang="en-US" dirty="0"/>
              <a:t>物质世界也只是一场（能获取食物）的游戏。</a:t>
            </a:r>
          </a:p>
        </p:txBody>
      </p:sp>
    </p:spTree>
    <p:extLst>
      <p:ext uri="{BB962C8B-B14F-4D97-AF65-F5344CB8AC3E}">
        <p14:creationId xmlns:p14="http://schemas.microsoft.com/office/powerpoint/2010/main" val="23713376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DCFF53-705D-42B3-6110-24728F25EB8A}"/>
              </a:ext>
            </a:extLst>
          </p:cNvPr>
          <p:cNvSpPr txBox="1">
            <a:spLocks/>
          </p:cNvSpPr>
          <p:nvPr/>
        </p:nvSpPr>
        <p:spPr>
          <a:xfrm>
            <a:off x="451944" y="480848"/>
            <a:ext cx="11288111" cy="5675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单元，受信息世界的自然选择节制，</a:t>
            </a:r>
            <a:endParaRPr lang="en-US" altLang="zh-CN" dirty="0"/>
          </a:p>
          <a:p>
            <a:r>
              <a:rPr lang="zh-CN" altLang="en-US" dirty="0"/>
              <a:t>因此目的是好好活在信息世界中。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有没有可能，</a:t>
            </a:r>
            <a:endParaRPr lang="en-US" altLang="zh-CN" dirty="0"/>
          </a:p>
          <a:p>
            <a:r>
              <a:rPr lang="zh-CN" altLang="en-US" dirty="0"/>
              <a:t>单元最终受物质世界的自然选择节制？</a:t>
            </a:r>
            <a:endParaRPr lang="en-US" altLang="zh-CN" dirty="0"/>
          </a:p>
          <a:p>
            <a:r>
              <a:rPr lang="zh-CN" altLang="en-US" dirty="0"/>
              <a:t>（活没干好的被报废了）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那时，它的目的是什么，它又是什么？</a:t>
            </a:r>
          </a:p>
        </p:txBody>
      </p:sp>
    </p:spTree>
    <p:extLst>
      <p:ext uri="{BB962C8B-B14F-4D97-AF65-F5344CB8AC3E}">
        <p14:creationId xmlns:p14="http://schemas.microsoft.com/office/powerpoint/2010/main" val="23960298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10100" y="2489200"/>
            <a:ext cx="2143125" cy="1325563"/>
          </a:xfrm>
        </p:spPr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9409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F8D4-BB64-08F3-F5A0-F175CF31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4486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hlinkClick r:id="rId2"/>
              </a:rPr>
              <a:t>https://link.springer.com/article/10.1007/s42979-021-00592-x</a:t>
            </a:r>
            <a:br>
              <a:rPr lang="en-US" altLang="zh-CN" sz="2000" dirty="0"/>
            </a:br>
            <a:r>
              <a:rPr lang="en-US" altLang="zh-CN" sz="2000" dirty="0" err="1"/>
              <a:t>Sarker</a:t>
            </a:r>
            <a:r>
              <a:rPr lang="en-US" altLang="zh-CN" sz="2000" dirty="0"/>
              <a:t>, I.H. Machine Learning: Algorithms, Real-World Applications and Research Directions. SN COMPUT. SCI. 2, 160 (2021). https://doi.org/10.1007/s42979-021-00592-x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2B6D99-5413-7C6E-EF76-4BB69708D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866"/>
            <a:ext cx="6287045" cy="16460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CA37015-2ED8-ED32-CB5B-F3DAFCF01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010" y="700478"/>
            <a:ext cx="5035009" cy="60449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10F7029-7C02-BA37-1233-33F7E4992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97" y="4855514"/>
            <a:ext cx="5235394" cy="18899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D20BD7-D48F-AFEB-1625-7C33A82D37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7" y="2294831"/>
            <a:ext cx="3173994" cy="25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34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8226</TotalTime>
  <Words>2777</Words>
  <Application>Microsoft Office PowerPoint</Application>
  <PresentationFormat>宽屏</PresentationFormat>
  <Paragraphs>250</Paragraphs>
  <Slides>83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89" baseType="lpstr">
      <vt:lpstr>Linux Libertine</vt:lpstr>
      <vt:lpstr>Arial</vt:lpstr>
      <vt:lpstr>Calibri</vt:lpstr>
      <vt:lpstr>Calibri Light</vt:lpstr>
      <vt:lpstr>Office 主题</vt:lpstr>
      <vt:lpstr>包装程序外壳对象</vt:lpstr>
      <vt:lpstr>https://link.springer.com/article/10.1007/s42979-021-00592-x Sarker, I.H. Machine Learning: Algorithms, Real-World Applications and Research Directions. SN COMPUT. SCI. 2, 160 (2021). https://doi.org/10.1007/s42979-021-00592-x</vt:lpstr>
      <vt:lpstr>https://link.springer.com/article/10.1007/s42979-021-00592-x Sarker, I.H. Machine Learning: Algorithms, Real-World Applications and Research Directions. SN COMPUT. SCI. 2, 160 (2021). https://doi.org/10.1007/s42979-021-00592-x</vt:lpstr>
      <vt:lpstr>https://link.springer.com/article/10.1007/s42979-021-00592-x Sarker, I.H. Machine Learning: Algorithms, Real-World Applications and Research Directions. SN COMPUT. SCI. 2, 160 (2021). https://doi.org/10.1007/s42979-021-00592-x</vt:lpstr>
      <vt:lpstr>https://link.springer.com/article/10.1007/s42979-021-00592-x Sarker, I.H. Machine Learning: Algorithms, Real-World Applications and Research Directions. SN COMPUT. SCI. 2, 160 (2021). https://doi.org/10.1007/s42979-021-00592-x</vt:lpstr>
      <vt:lpstr>https://link.springer.com/article/10.1007/s42979-021-00592-x Sarker, I.H. Machine Learning: Algorithms, Real-World Applications and Research Directions. SN COMPUT. SCI. 2, 160 (2021). https://doi.org/10.1007/s42979-021-00592-x</vt:lpstr>
      <vt:lpstr>https://link.springer.com/article/10.1007/s42979-021-00592-x Sarker, I.H. Machine Learning: Algorithms, Real-World Applications and Research Directions. SN COMPUT. SCI. 2, 160 (2021). https://doi.org/10.1007/s42979-021-00592-x</vt:lpstr>
      <vt:lpstr>https://link.springer.com/article/10.1007/s42979-021-00592-x Sarker, I.H. Machine Learning: Algorithms, Real-World Applications and Research Directions. SN COMPUT. SCI. 2, 160 (2021). https://doi.org/10.1007/s42979-021-00592-x</vt:lpstr>
      <vt:lpstr>https://link.springer.com/article/10.1007/s42979-021-00592-x Sarker, I.H. Machine Learning: Algorithms, Real-World Applications and Research Directions. SN COMPUT. SCI. 2, 160 (2021). https://doi.org/10.1007/s42979-021-00592-x</vt:lpstr>
      <vt:lpstr>https://link.springer.com/article/10.1007/s42979-021-00592-x Sarker, I.H. Machine Learning: Algorithms, Real-World Applications and Research Directions. SN COMPUT. SCI. 2, 160 (2021). https://doi.org/10.1007/s42979-021-00592-x</vt:lpstr>
      <vt:lpstr>https://link.springer.com/article/10.1007/s42979-021-00592-x Sarker, I.H. Machine Learning: Algorithms, Real-World Applications and Research Directions. SN COMPUT. SCI. 2, 160 (2021). https://doi.org/10.1007/s42979-021-00592-x</vt:lpstr>
      <vt:lpstr>https://link.springer.com/article/10.1007/s42979-021-00592-x Sarker, I.H. Machine Learning: Algorithms, Real-World Applications and Research Directions. SN COMPUT. SCI. 2, 160 (2021). https://doi.org/10.1007/s42979-021-00592-x</vt:lpstr>
      <vt:lpstr>https://link.springer.com/article/10.1007/s42979-021-00592-x Sarker, I.H. Machine Learning: Algorithms, Real-World Applications and Research Directions. SN COMPUT. SCI. 2, 160 (2021). https://doi.org/10.1007/s42979-021-00592-x</vt:lpstr>
      <vt:lpstr>https://link.springer.com/article/10.1007/s42979-021-00592-x Sarker, I.H. Machine Learning: Algorithms, Real-World Applications and Research Directions. SN COMPUT. SCI. 2, 160 (2021). https://doi.org/10.1007/s42979-021-00592-x</vt:lpstr>
      <vt:lpstr>https://link.springer.com/article/10.1007/s42979-021-00592-x Sarker, I.H. Machine Learning: Algorithms, Real-World Applications and Research Directions. SN COMPUT. SCI. 2, 160 (2021). https://doi.org/10.1007/s42979-021-00592-x</vt:lpstr>
      <vt:lpstr>https://link.springer.com/article/10.1007/s42979-021-00592-x Sarker, I.H. Machine Learning: Algorithms, Real-World Applications and Research Directions. SN COMPUT. SCI. 2, 160 (2021). https://doi.org/10.1007/s42979-021-00592-x</vt:lpstr>
      <vt:lpstr>https://www.ibm.com/cn-zh/cloud/learn/neural-networks</vt:lpstr>
      <vt:lpstr>https://zh.m.wikipedia.org/zh/%E9%81%97%E4%BC%A0%E7%AE%97%E6%B3%95</vt:lpstr>
      <vt:lpstr>https://zh.m.wikipedia.org/zh-hans/%E5%8F%8D%E5%90%91%E4%BC%A0%E6%92%AD%E7%AE%97%E6%B3%95</vt:lpstr>
      <vt:lpstr>https://easyai.tech/ai-definition/cnn/</vt:lpstr>
      <vt:lpstr>http://dprogrammer.org/rnn-lstm-gru</vt:lpstr>
      <vt:lpstr>https://www.51cto.com/article/693829.html</vt:lpstr>
      <vt:lpstr>[1] Nian, R., Liu, J., &amp; Huang, B. (2020). A Review on Reinforcement Learning: Introduction and Applications in Industrial Process Control. Computers &amp; Chemical Engineering, 106886. doi:10.1016/j.compchemeng.2020.106886 [2] https://zh.wikipedia.org/zh-cn/%E9%A6%AC%E5%8F%AF%E5%A4%AB%E6%B1%BA%E7%AD%96%E9%81%8E%E7%A8%8B </vt:lpstr>
      <vt:lpstr>https://en.wikipedia.org/wiki/Monte_Carlo_method</vt:lpstr>
      <vt:lpstr>https://en.wikipedia.org/wiki/Q-learning</vt:lpstr>
      <vt:lpstr>https://zh.m.wikipedia.org/zh-hans/%E8%87%AA%E7%BB%84%E7%BB%87%E6%98%A0%E5%B0%84</vt:lpstr>
      <vt:lpstr>https://blog.csdn.net/weixin_44613063/article/details/106698456</vt:lpstr>
      <vt:lpstr>https://www.jianshu.com/p/46efa0902e7a</vt:lpstr>
      <vt:lpstr>https://cloud.tencent.com/developer/article/1817209</vt:lpstr>
      <vt:lpstr>https://zh.m.wikipedia.org/zh-hans/%E8%84%91</vt:lpstr>
      <vt:lpstr>https://zh.m.wikipedia.org/zh-hans/%E8%84%91</vt:lpstr>
      <vt:lpstr>https://zh.m.wikipedia.org/zh-hans/%E8%84%91</vt:lpstr>
      <vt:lpstr>https://zh.m.wikipedia.org/zh-hans/%E8%84%91</vt:lpstr>
      <vt:lpstr>https://zh.m.wikipedia.org/zh-hans/%E8%84%91</vt:lpstr>
      <vt:lpstr>https://zh.m.wikipedia.org/zh-hans/%E8%84%91</vt:lpstr>
      <vt:lpstr>https://zh.m.wikipedia.org/zh-hans/%E8%84%91</vt:lpstr>
      <vt:lpstr>https://zh.m.wikipedia.org/zh-hans/%E8%84%91</vt:lpstr>
      <vt:lpstr>https://youtu.be/qwrp3lB-jkQ</vt:lpstr>
      <vt:lpstr>https://youtu.be/hQ4ryudP4j8</vt:lpstr>
      <vt:lpstr>生命为何有欲望？  </vt:lpstr>
      <vt:lpstr>自动捕食与逃避        OK 自动控制                     OK  自动生存                     ？</vt:lpstr>
      <vt:lpstr>1. 趋利 2. 避害 3. 记忆 4. 使用工具 5. 沟通 6. 识别彼此 7. 保护后代 8. 党同伐异 9. 好奇 10. 与物质世界沟通 11. 通过物质世界改造自己</vt:lpstr>
      <vt:lpstr>信息世界算法 </vt:lpstr>
      <vt:lpstr>结构提供可能， 自然选择使可能成为现实。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正向传播算法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应用</vt:lpstr>
      <vt:lpstr>PowerPoint 演示文稿</vt:lpstr>
      <vt:lpstr>PowerPoint 演示文稿</vt:lpstr>
      <vt:lpstr>PowerPoint 演示文稿</vt:lpstr>
      <vt:lpstr>PowerPoint 演示文稿</vt:lpstr>
      <vt:lpstr>展望</vt:lpstr>
      <vt:lpstr>PowerPoint 演示文稿</vt:lpstr>
      <vt:lpstr>PowerPoint 演示文稿</vt:lpstr>
      <vt:lpstr>玄学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kernel inside</dc:title>
  <dc:creator>Microsoft 帐户</dc:creator>
  <cp:lastModifiedBy>zhou</cp:lastModifiedBy>
  <cp:revision>175</cp:revision>
  <dcterms:created xsi:type="dcterms:W3CDTF">2020-12-05T12:07:29Z</dcterms:created>
  <dcterms:modified xsi:type="dcterms:W3CDTF">2022-10-12T07:51:35Z</dcterms:modified>
</cp:coreProperties>
</file>